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66" r:id="rId3"/>
    <p:sldId id="261" r:id="rId4"/>
    <p:sldId id="257" r:id="rId5"/>
    <p:sldId id="259" r:id="rId6"/>
    <p:sldId id="260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82" r:id="rId22"/>
    <p:sldId id="280" r:id="rId23"/>
    <p:sldId id="281" r:id="rId24"/>
    <p:sldId id="285" r:id="rId25"/>
    <p:sldId id="284" r:id="rId26"/>
    <p:sldId id="286" r:id="rId27"/>
    <p:sldId id="287" r:id="rId28"/>
    <p:sldId id="289" r:id="rId29"/>
    <p:sldId id="290" r:id="rId30"/>
    <p:sldId id="288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4" r:id="rId41"/>
    <p:sldId id="305" r:id="rId42"/>
    <p:sldId id="306" r:id="rId43"/>
    <p:sldId id="300" r:id="rId44"/>
    <p:sldId id="307" r:id="rId45"/>
    <p:sldId id="367" r:id="rId46"/>
    <p:sldId id="368" r:id="rId47"/>
    <p:sldId id="309" r:id="rId48"/>
    <p:sldId id="310" r:id="rId49"/>
    <p:sldId id="308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6" r:id="rId72"/>
    <p:sldId id="337" r:id="rId73"/>
    <p:sldId id="338" r:id="rId74"/>
    <p:sldId id="339" r:id="rId75"/>
    <p:sldId id="340" r:id="rId76"/>
    <p:sldId id="341" r:id="rId77"/>
    <p:sldId id="343" r:id="rId78"/>
    <p:sldId id="344" r:id="rId79"/>
    <p:sldId id="345" r:id="rId80"/>
    <p:sldId id="349" r:id="rId81"/>
    <p:sldId id="347" r:id="rId82"/>
    <p:sldId id="348" r:id="rId83"/>
    <p:sldId id="351" r:id="rId84"/>
    <p:sldId id="352" r:id="rId85"/>
    <p:sldId id="353" r:id="rId86"/>
    <p:sldId id="354" r:id="rId87"/>
    <p:sldId id="355" r:id="rId88"/>
    <p:sldId id="356" r:id="rId89"/>
    <p:sldId id="357" r:id="rId90"/>
    <p:sldId id="358" r:id="rId91"/>
    <p:sldId id="365" r:id="rId92"/>
    <p:sldId id="361" r:id="rId93"/>
    <p:sldId id="362" r:id="rId94"/>
    <p:sldId id="350" r:id="rId9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114" y="37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8D61176-B10E-4A91-9810-7091F48BFE20}" type="datetimeFigureOut">
              <a:rPr lang="en-US" smtClean="0"/>
              <a:t>4/14/2024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FCA2897-58ED-4834-A2E1-8CBBC241CCD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114800"/>
            <a:ext cx="7772400" cy="1199704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Pathophysiology of senses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8600"/>
            <a:ext cx="5442857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470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sclera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also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known as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white of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eye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maintains the shape of the eye and protects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delicate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inner layers of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tissue. </a:t>
            </a:r>
          </a:p>
          <a:p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choroid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opaque middle layer of the eyeball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that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contains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many blood vessels and provides the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blood supply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for the entire eye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Opaque means that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light cannot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pass through this substance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retina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sensitive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innermost layer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that lines the posterior segment of the eye.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retina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receives nerve impulses and transmits them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to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brain via the optic nerve.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000" dirty="0">
                <a:effectLst/>
                <a:latin typeface="Times New Roman" pitchFamily="18" charset="0"/>
                <a:cs typeface="Times New Roman" pitchFamily="18" charset="0"/>
              </a:rPr>
              <a:t>Walls of the Eyeball</a:t>
            </a:r>
          </a:p>
        </p:txBody>
      </p:sp>
    </p:spTree>
    <p:extLst>
      <p:ext uri="{BB962C8B-B14F-4D97-AF65-F5344CB8AC3E}">
        <p14:creationId xmlns:p14="http://schemas.microsoft.com/office/powerpoint/2010/main" val="414975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interior of the eyeball is divided into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anterior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posterior segment.</a:t>
            </a:r>
            <a:endParaRPr lang="en-US" sz="24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0" dirty="0">
                <a:effectLst/>
                <a:latin typeface="Times New Roman" pitchFamily="18" charset="0"/>
                <a:cs typeface="Times New Roman" pitchFamily="18" charset="0"/>
              </a:rPr>
              <a:t>Segments of the Eyeball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2514600"/>
            <a:ext cx="822960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87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Autofit/>
          </a:bodyPr>
          <a:lstStyle/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segment is divided into anterior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and posterior chamber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anterior chamber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is located behind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cornea and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in front of the iris.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posterior chamber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is located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behind the iris and in front of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ligaments holding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lens in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place.</a:t>
            </a:r>
          </a:p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Aqueous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humor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which is also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known as eye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fluid, fills both of these chambers.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eye fluid helps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eye maintain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its shape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and nourishes the intraocular structures.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This fluid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is constantly filtered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through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trabecular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meshwork and the canal of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Schlemm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Intraocular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pressure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(IOP) is a measurement of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fluid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pressure inside the eye. This pressure is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regulated by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rate at which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eye fluid enters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leaves the eye.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Anterior Segment of the Eye</a:t>
            </a:r>
          </a:p>
        </p:txBody>
      </p:sp>
    </p:spTree>
    <p:extLst>
      <p:ext uri="{BB962C8B-B14F-4D97-AF65-F5344CB8AC3E}">
        <p14:creationId xmlns:p14="http://schemas.microsoft.com/office/powerpoint/2010/main" val="159981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posterior segment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which makes up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remaining two-thirds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the eyeball, is lined with the retina 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filled with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vitreous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humor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Also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known as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vitreous gel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this is a soft, clear, jelly-like mass that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contains millions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fine fibers.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These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fibers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which are attached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 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surface of the retina, help the eye maintain its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shape.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000" dirty="0">
                <a:effectLst/>
                <a:latin typeface="Times New Roman" pitchFamily="18" charset="0"/>
                <a:cs typeface="Times New Roman" pitchFamily="18" charset="0"/>
              </a:rPr>
              <a:t>Posterior Segment of the Eye</a:t>
            </a:r>
          </a:p>
        </p:txBody>
      </p:sp>
    </p:spTree>
    <p:extLst>
      <p:ext uri="{BB962C8B-B14F-4D97-AF65-F5344CB8AC3E}">
        <p14:creationId xmlns:p14="http://schemas.microsoft.com/office/powerpoint/2010/main" val="90285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The rods and cones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of the retina receive images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that have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passed through the lens of the eye. These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images are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converted into nerve impulses and transmitted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to the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brain via the optic nerve. 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Rods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are 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black </a:t>
            </a:r>
            <a:r>
              <a:rPr lang="en-US" sz="23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and white 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receptors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cones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are 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color receptors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300" b="1" dirty="0" smtClean="0">
                <a:latin typeface="Times New Roman" pitchFamily="18" charset="0"/>
                <a:cs typeface="Times New Roman" pitchFamily="18" charset="0"/>
              </a:rPr>
              <a:t>The macula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also known as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3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macula </a:t>
            </a:r>
            <a:r>
              <a:rPr lang="en-US" sz="2300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lutea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is the clearly defined light-sensitive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area in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the center of the retina that is responsible for </a:t>
            </a:r>
            <a:r>
              <a:rPr lang="en-US" sz="2300" b="1" dirty="0" smtClean="0">
                <a:latin typeface="Times New Roman" pitchFamily="18" charset="0"/>
                <a:cs typeface="Times New Roman" pitchFamily="18" charset="0"/>
              </a:rPr>
              <a:t>sharp central 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vision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3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fovea </a:t>
            </a:r>
            <a:r>
              <a:rPr lang="en-US" sz="2300" b="1" dirty="0" err="1">
                <a:latin typeface="Times New Roman" pitchFamily="18" charset="0"/>
                <a:cs typeface="Times New Roman" pitchFamily="18" charset="0"/>
              </a:rPr>
              <a:t>centralis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is a pit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in the middle of the macula. 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Color vision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is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the best in this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area because it contains a high concentration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of cones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and no rods.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b="0" dirty="0">
                <a:effectLst/>
                <a:latin typeface="Times New Roman" pitchFamily="18" charset="0"/>
                <a:cs typeface="Times New Roman" pitchFamily="18" charset="0"/>
              </a:rPr>
              <a:t>Structures of the Retina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08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optic disk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also known as the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blind spot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is a small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region in the eye where the nerve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endings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retina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enter the optic nerve.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called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blind spot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because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does not contain 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any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rods or cones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 convert </a:t>
            </a: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images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into nerve impulses.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optic nerve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transmits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nerve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impulses from</a:t>
            </a:r>
          </a:p>
          <a:p>
            <a:pPr marL="109728" indent="0">
              <a:buNone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retina to the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brain.</a:t>
            </a:r>
            <a:endParaRPr lang="en-US" sz="24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0" dirty="0">
                <a:effectLst/>
                <a:latin typeface="Times New Roman" pitchFamily="18" charset="0"/>
                <a:cs typeface="Times New Roman" pitchFamily="18" charset="0"/>
              </a:rPr>
              <a:t>Structures of the Retina</a:t>
            </a:r>
            <a:endParaRPr lang="en-US" sz="3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19400"/>
            <a:ext cx="4264024" cy="3525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69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uvea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pigmented layer of the eye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It has a rich blood supply and consists of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choroid,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ciliary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body, and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iris.</a:t>
            </a:r>
          </a:p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 err="1">
                <a:latin typeface="Times New Roman" pitchFamily="18" charset="0"/>
                <a:cs typeface="Times New Roman" pitchFamily="18" charset="0"/>
              </a:rPr>
              <a:t>ciliary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body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which is located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within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choroid, is a set of muscles and suspensory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ligaments that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adjust the thickness of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lens.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ciliary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body produces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eye fluid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that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fills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anterior segment of the eye.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focus on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nearby objects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these muscles adjust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lens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to make it thicker.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focus on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distant objects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these muscles stretch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lens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so it is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thinner.</a:t>
            </a: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0" dirty="0">
                <a:effectLst/>
                <a:latin typeface="Times New Roman" pitchFamily="18" charset="0"/>
                <a:cs typeface="Times New Roman" pitchFamily="18" charset="0"/>
              </a:rPr>
              <a:t>The Uvea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16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iris is the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colorful circular structure that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surrounds the pupil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muscles within the iris control the amount of light that is allowed to enter the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eye through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pupil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728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decrease the amount of light entering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eye,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muscles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the iris contract, making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opening of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pupil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smaller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increase the amount of light entering the eye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muscles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the iris relax,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making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opening of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pupil larger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b="0" dirty="0">
                <a:effectLst/>
                <a:latin typeface="Times New Roman" pitchFamily="18" charset="0"/>
                <a:cs typeface="Times New Roman" pitchFamily="18" charset="0"/>
              </a:rPr>
              <a:t>The Iris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83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pupil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the black circular opening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center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of 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iris that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permits light 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enter the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eye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lens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the clear,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flexible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curved structure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that </a:t>
            </a:r>
          </a:p>
          <a:p>
            <a:pPr marL="109728" indent="0">
              <a:buNone/>
            </a:pP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focuses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images on the retina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lens is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contained within </a:t>
            </a: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clear capsule located behind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iris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and pupil.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Pupil and </a:t>
            </a:r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Lens</a:t>
            </a:r>
            <a:b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352800"/>
            <a:ext cx="3581400" cy="3260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588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Autofit/>
          </a:bodyPr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Accommodation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process whereby the eyes make adjustments for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seeing objects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at various distances. These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adjustments include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contraction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dilation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pupil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movement of the eyes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changes in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shape of the lens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Convergence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is inward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movement of the eyes toward each other.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This occurs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 effort to maintain single binocular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vision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Emmetropia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is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normal relationship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between the refractive power of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eye and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shape of the eye that enables light rays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to focus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correctly on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retina.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Visual sharpness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ability to distinguish object details and shape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at a distance.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b="0" dirty="0">
                <a:effectLst/>
                <a:latin typeface="Times New Roman" pitchFamily="18" charset="0"/>
                <a:cs typeface="Times New Roman" pitchFamily="18" charset="0"/>
              </a:rPr>
              <a:t>Normal Action of the Eyes</a:t>
            </a:r>
          </a:p>
        </p:txBody>
      </p:sp>
    </p:spTree>
    <p:extLst>
      <p:ext uri="{BB962C8B-B14F-4D97-AF65-F5344CB8AC3E}">
        <p14:creationId xmlns:p14="http://schemas.microsoft.com/office/powerpoint/2010/main" val="105649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Errors of refraction (refraction) of light</a:t>
            </a:r>
          </a:p>
          <a:p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Glaucoma</a:t>
            </a:r>
          </a:p>
          <a:p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Cataract</a:t>
            </a:r>
          </a:p>
          <a:p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Diseases of the retina. Macular degeneration. Diabetic retinopathy</a:t>
            </a:r>
          </a:p>
          <a:p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Disorders of the optic pathway.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Hemianopsia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Hearing disorders</a:t>
            </a:r>
          </a:p>
          <a:p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Disorders of the vestibular system. Vertigo.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Nystagmus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Smell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disorders</a:t>
            </a:r>
          </a:p>
          <a:p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Taste disorders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Lecture content</a:t>
            </a:r>
          </a:p>
        </p:txBody>
      </p:sp>
    </p:spTree>
    <p:extLst>
      <p:ext uri="{BB962C8B-B14F-4D97-AF65-F5344CB8AC3E}">
        <p14:creationId xmlns:p14="http://schemas.microsoft.com/office/powerpoint/2010/main" val="19593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Refractive Disorders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refractive disorder is a focusing problem that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occurs when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lens and cornea do not bend light so that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it focuses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properly on the retina 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EMMETROPIA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- parallel light rays are collected in a focus on the retina when the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ciliary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muscle is completely relaxed (physiological condition)</a:t>
            </a:r>
          </a:p>
          <a:p>
            <a:pPr marL="109728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000" dirty="0">
                <a:effectLst/>
                <a:latin typeface="Times New Roman" pitchFamily="18" charset="0"/>
                <a:cs typeface="Times New Roman" pitchFamily="18" charset="0"/>
              </a:rPr>
              <a:t>PATHOLOGY OF THE EYES AND</a:t>
            </a:r>
            <a:br>
              <a:rPr lang="en-US" sz="30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>
                <a:effectLst/>
                <a:latin typeface="Times New Roman" pitchFamily="18" charset="0"/>
                <a:cs typeface="Times New Roman" pitchFamily="18" charset="0"/>
              </a:rPr>
              <a:t>VISION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810000"/>
            <a:ext cx="5522913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073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3716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Myopia, also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known as nearsightedness, is a defect in which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light rays focus in front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of the retina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This condition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occurs most commonly around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puberty.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Types of myopia:</a:t>
            </a:r>
          </a:p>
          <a:p>
            <a:pPr lvl="1">
              <a:lnSpc>
                <a:spcPts val="3113"/>
              </a:lnSpc>
              <a:spcBef>
                <a:spcPts val="1600"/>
              </a:spcBef>
              <a:buClr>
                <a:srgbClr val="000000"/>
              </a:buClr>
              <a:buFont typeface="Calibri" pitchFamily="34" charset="0"/>
              <a:buAutoNum type="arabicPeriod"/>
            </a:pP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Axial type 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(the eyeball is elongated)</a:t>
            </a:r>
          </a:p>
          <a:p>
            <a:pPr lvl="1">
              <a:lnSpc>
                <a:spcPts val="3113"/>
              </a:lnSpc>
              <a:spcBef>
                <a:spcPts val="1600"/>
              </a:spcBef>
              <a:buClr>
                <a:srgbClr val="000000"/>
              </a:buClr>
              <a:buFont typeface="Calibri" pitchFamily="34" charset="0"/>
              <a:buAutoNum type="arabicPeriod"/>
            </a:pP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 Refractive type 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(eye lens system is too strong)</a:t>
            </a:r>
          </a:p>
          <a:p>
            <a:pPr marL="109728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Myopia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343400"/>
            <a:ext cx="5867400" cy="238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569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also known as farsightedness, is a defect in which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light rays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focus beyond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retina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condition can occur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 childhood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but usually causes difficulty after age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40.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Hyperopia is the opposite of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myopia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Types of hyperopia:</a:t>
            </a:r>
          </a:p>
          <a:p>
            <a:pPr lvl="1">
              <a:lnSpc>
                <a:spcPts val="3113"/>
              </a:lnSpc>
              <a:spcBef>
                <a:spcPts val="13"/>
              </a:spcBef>
              <a:buFontTx/>
              <a:buAutoNum type="arabicPeriod"/>
            </a:pP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Axial type 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(the eyeball is too short)</a:t>
            </a:r>
          </a:p>
          <a:p>
            <a:pPr lvl="1">
              <a:lnSpc>
                <a:spcPts val="3113"/>
              </a:lnSpc>
              <a:spcBef>
                <a:spcPts val="13"/>
              </a:spcBef>
              <a:buFontTx/>
              <a:buAutoNum type="arabicPeriod"/>
            </a:pP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Refractive 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type 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(the eye lens system is too weak)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Hyperopia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495800"/>
            <a:ext cx="56356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753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Presbyopia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condition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of common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changes in the eyes that occur with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aging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presby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means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old age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200" i="1" dirty="0" err="1">
                <a:latin typeface="Times New Roman" pitchFamily="18" charset="0"/>
                <a:cs typeface="Times New Roman" pitchFamily="18" charset="0"/>
              </a:rPr>
              <a:t>opia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means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vision condition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).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age,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near vision declines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as the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lens becomes less flexible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muscles of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ciliary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body become weaker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result is that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eyes are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no longer able to focus the image properly on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retina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109728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Presbyopia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733800"/>
            <a:ext cx="36576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118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52400"/>
            <a:ext cx="60960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20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525963"/>
          </a:xfrm>
        </p:spPr>
        <p:txBody>
          <a:bodyPr/>
          <a:lstStyle/>
          <a:p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Light rays do not refract at a common point</a:t>
            </a:r>
          </a:p>
          <a:p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The causes are:</a:t>
            </a:r>
          </a:p>
          <a:p>
            <a:pPr lvl="1">
              <a:spcBef>
                <a:spcPts val="75"/>
              </a:spcBef>
              <a:buFont typeface="Arial" pitchFamily="34" charset="0"/>
              <a:buChar char="•"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Irregularly curved cornea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(most often) that does not refract light rays in all meridians equally (injury, inflammation, congenital)</a:t>
            </a:r>
          </a:p>
          <a:p>
            <a:pPr lvl="1">
              <a:spcBef>
                <a:spcPts val="75"/>
              </a:spcBef>
              <a:buFont typeface="Arial" pitchFamily="34" charset="0"/>
              <a:buChar char="•"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Irregularly curved eye lens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5011" y="76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Astigmatism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124200"/>
            <a:ext cx="3200400" cy="3725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08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pPr marL="109728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dirty="0"/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Regular astigmatism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two main imaginary meridians are at right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angles.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main meridians lie at a right angle, but are placed obliquely -oblique astigmatism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Irregular astigmatism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two main meridians are not at right angles. 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Mainly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caused by disorders of the cornea (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keratoconus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), or occurs as a result of an injury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604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Astigmatism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267200"/>
            <a:ext cx="3236913" cy="248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48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219200"/>
            <a:ext cx="8229600" cy="4495800"/>
          </a:xfrm>
        </p:spPr>
        <p:txBody>
          <a:bodyPr>
            <a:normAutofit fontScale="92500" lnSpcReduction="20000"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Increased intraocular pressure over 21 mmHg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Eye pressure depends on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aqueous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humor/eye fluid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production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evacuation from the eye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Forms of glaucoma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109728" indent="0"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Congenital glaucoma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congenital disorder in the structure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of 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system for maintaining the flow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level of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eye fluid</a:t>
            </a:r>
          </a:p>
          <a:p>
            <a:pPr marL="109728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Secondary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glaucoma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trauma, inflammation, eye tumors,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diabetes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long-term use of corticosteroids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0" dirty="0">
                <a:effectLst/>
                <a:latin typeface="Times New Roman" pitchFamily="18" charset="0"/>
                <a:cs typeface="Times New Roman" pitchFamily="18" charset="0"/>
              </a:rPr>
              <a:t>Glaucoma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209800"/>
            <a:ext cx="32004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20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bject 2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647700"/>
          </a:xfrm>
        </p:spPr>
        <p:txBody>
          <a:bodyPr tIns="154508">
            <a:noAutofit/>
          </a:bodyPr>
          <a:lstStyle/>
          <a:p>
            <a:pPr marL="2127250" algn="l" eaLnBrk="1" hangingPunct="1">
              <a:spcBef>
                <a:spcPts val="100"/>
              </a:spcBef>
            </a:pPr>
            <a:r>
              <a:rPr lang="en-US" altLang="en-US" sz="36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Causes of glaucoma</a:t>
            </a:r>
            <a:endParaRPr lang="en-US" altLang="en-US" sz="36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object 3"/>
          <p:cNvSpPr txBox="1">
            <a:spLocks noChangeArrowheads="1"/>
          </p:cNvSpPr>
          <p:nvPr/>
        </p:nvSpPr>
        <p:spPr bwMode="auto">
          <a:xfrm>
            <a:off x="365125" y="1368425"/>
            <a:ext cx="7600950" cy="430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605" rIns="0" bIns="0">
            <a:spAutoFit/>
          </a:bodyPr>
          <a:lstStyle>
            <a:lvl1pPr marL="12700" indent="249238">
              <a:tabLst>
                <a:tab pos="261938" algn="l"/>
                <a:tab pos="6629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5650" indent="-285750">
              <a:tabLst>
                <a:tab pos="261938" algn="l"/>
                <a:tab pos="6629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tabLst>
                <a:tab pos="261938" algn="l"/>
                <a:tab pos="6629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tabLst>
                <a:tab pos="261938" algn="l"/>
                <a:tab pos="6629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tabLst>
                <a:tab pos="261938" algn="l"/>
                <a:tab pos="6629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1938" algn="l"/>
                <a:tab pos="6629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1938" algn="l"/>
                <a:tab pos="6629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1938" algn="l"/>
                <a:tab pos="6629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1938" algn="l"/>
                <a:tab pos="6629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13"/>
              </a:spcBef>
              <a:buFontTx/>
              <a:buAutoNum type="arabicPeriod"/>
            </a:pP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Decreased reabsorption of eye fluid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(glaucoma due to increased intraocular pressure)</a:t>
            </a:r>
            <a:endParaRPr lang="sr-Latn-RS" alt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13"/>
              </a:spcBef>
            </a:pPr>
            <a:endParaRPr lang="sr-Latn-RS" alt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13"/>
              </a:spcBef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Causes:</a:t>
            </a:r>
          </a:p>
          <a:p>
            <a:pPr lvl="1" eaLnBrk="1" hangingPunct="1">
              <a:spcBef>
                <a:spcPts val="575"/>
              </a:spcBef>
              <a:buFontTx/>
              <a:buChar char="–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thickening of the trabecular meshwork</a:t>
            </a:r>
          </a:p>
          <a:p>
            <a:pPr lvl="1" eaLnBrk="1" hangingPunct="1">
              <a:spcBef>
                <a:spcPts val="575"/>
              </a:spcBef>
              <a:buFontTx/>
              <a:buChar char="–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narrowing of the </a:t>
            </a:r>
            <a:r>
              <a:rPr lang="en-US" alt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iridocorneal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angle of the anterior chamber</a:t>
            </a:r>
            <a:endParaRPr lang="sr-Latn-RS" alt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spcBef>
                <a:spcPts val="575"/>
              </a:spcBef>
              <a:buFontTx/>
              <a:buChar char="–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elongation of the eyeball</a:t>
            </a:r>
          </a:p>
          <a:p>
            <a:pPr lvl="1" eaLnBrk="1" hangingPunct="1">
              <a:spcBef>
                <a:spcPts val="575"/>
              </a:spcBef>
              <a:buFontTx/>
              <a:buChar char="–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thickening of the eye lens with</a:t>
            </a: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</a:t>
            </a:r>
          </a:p>
          <a:p>
            <a:pPr marL="469900" lvl="1" indent="0" eaLnBrk="1" hangingPunct="1">
              <a:spcBef>
                <a:spcPts val="575"/>
              </a:spcBef>
            </a:pPr>
            <a:endParaRPr lang="en-US" alt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575"/>
              </a:spcBef>
              <a:buFontTx/>
              <a:buAutoNum type="arabicPeriod" startAt="2"/>
            </a:pP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Increased production of eye fluid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</a:p>
          <a:p>
            <a:pPr indent="0" eaLnBrk="1" hangingPunct="1">
              <a:spcBef>
                <a:spcPts val="575"/>
              </a:spcBef>
            </a:pPr>
            <a:r>
              <a:rPr lang="en-US" altLang="en-US" sz="22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ciliary</a:t>
            </a:r>
            <a:r>
              <a:rPr lang="en-US" alt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body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(less common)</a:t>
            </a:r>
          </a:p>
        </p:txBody>
      </p:sp>
      <p:pic>
        <p:nvPicPr>
          <p:cNvPr id="13316" name="Picture 3" descr="Glaucoma: MedlinePlus Medical Encyclo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962400"/>
            <a:ext cx="3192463" cy="254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46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1. Open-angle glaucoma (simplex glaucoma)</a:t>
            </a:r>
          </a:p>
          <a:p>
            <a:pPr>
              <a:buFontTx/>
              <a:buNone/>
            </a:pP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. Angle-closure glaucoma (angular glaucoma)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Forms of glaucoma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891589"/>
            <a:ext cx="3578225" cy="3356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70220"/>
            <a:ext cx="3962400" cy="439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02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senses enable the reception of information from the external environment and the adequate response of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organism.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People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have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five senses: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vision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hearing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smell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taste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touch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000" dirty="0" smtClean="0">
                <a:effectLst/>
                <a:latin typeface="Times New Roman" pitchFamily="18" charset="0"/>
                <a:cs typeface="Times New Roman" pitchFamily="18" charset="0"/>
              </a:rPr>
              <a:t>SENSES</a:t>
            </a:r>
            <a:endParaRPr lang="en-US" sz="3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743200"/>
            <a:ext cx="5317905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4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Open-angle glaucoma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also known as 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chronic glaucoma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is by far the most common form of this condition. </a:t>
            </a:r>
            <a:endParaRPr lang="en-US" sz="2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3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trabecular meshwork gradually </a:t>
            </a:r>
            <a:r>
              <a:rPr lang="en-US" sz="23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becomes blocked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Symptoms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of this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condition are not noticed by the patient until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the optic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nerve has been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damaged.</a:t>
            </a:r>
          </a:p>
          <a:p>
            <a:endParaRPr lang="en-US" sz="2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closed-angle glaucoma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also known as </a:t>
            </a:r>
            <a:r>
              <a:rPr lang="en-US" sz="23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acute glaucoma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the 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opening between the cornea and </a:t>
            </a:r>
            <a:r>
              <a:rPr lang="en-US" sz="23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iris narrows </a:t>
            </a:r>
            <a:r>
              <a:rPr lang="en-US" sz="23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 that fluid cannot reach the </a:t>
            </a:r>
            <a:r>
              <a:rPr lang="en-US" sz="23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trabecular meshwork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narrowing can cause a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sudden increase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in the intraocular pressure that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produces severe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pain,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redness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of the eye, and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blurred vision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sz="3600" dirty="0">
                <a:solidFill>
                  <a:schemeClr val="tx1"/>
                </a:solidFill>
                <a:effectLst/>
                <a:latin typeface="Times New Roman" pitchFamily="18" charset="0"/>
                <a:ea typeface="Arno Pro Display"/>
                <a:cs typeface="Times New Roman" pitchFamily="18" charset="0"/>
              </a:rPr>
              <a:t>Forms of glaucoma</a:t>
            </a:r>
            <a:endParaRPr lang="en-US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29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525963"/>
          </a:xfrm>
        </p:spPr>
        <p:txBody>
          <a:bodyPr>
            <a:normAutofit/>
          </a:bodyPr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Circulation disorder in the posterior chamber of the eye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(where the retina and optic nerve are located, fed by blood vessels coming from the anterior chamber of the eye)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As a result of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an increased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intraocular pressure,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gradual damage and degeneration of the optic nerve occurs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Consequences of damage to the optic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nerve: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narrowing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of the field of vision, starting from peripheral to central vision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end result: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blindness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Consequences of glaucoma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042777"/>
            <a:ext cx="4297363" cy="2739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33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1625" y="10668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loss of transparency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of the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lens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that causes a progressive loss of visual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clarity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Cloudy, dark fields in the lens of the eye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Initial stage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denaturation of lens proteins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Later stage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coagulation of denatured proteins</a:t>
            </a:r>
          </a:p>
          <a:p>
            <a:pPr marL="109728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-3208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Cataract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291" y="3224463"/>
            <a:ext cx="5254625" cy="355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6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077200" cy="4525963"/>
          </a:xfrm>
        </p:spPr>
        <p:txBody>
          <a:bodyPr>
            <a:normAutofit lnSpcReduction="10000"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Senile cataract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- 90% of all cataracts. It usually occurs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after 65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years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old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Secondary cataract</a:t>
            </a:r>
          </a:p>
          <a:p>
            <a:pPr>
              <a:buFont typeface="Wingdings" pitchFamily="2" charset="2"/>
              <a:buChar char="ü"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Ocular causes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eye injuries, uveitis, severe myopia,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radiation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electrical eye injuries</a:t>
            </a:r>
          </a:p>
          <a:p>
            <a:pPr>
              <a:buFont typeface="Wingdings" pitchFamily="2" charset="2"/>
              <a:buChar char="ü"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Systemic causes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diabetes mellitus,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malnutrition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smoking, long-term use of certain drugs (corticosteroids,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miotics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Congenital cataract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hereditary (autosomal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dominant most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often),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malnutrition and drugs during pregnancy, intrauterine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infections (rubella, toxoplasma)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effectLst/>
                <a:latin typeface="Times New Roman" pitchFamily="18" charset="0"/>
                <a:cs typeface="Times New Roman" pitchFamily="18" charset="0"/>
              </a:rPr>
              <a:t>Classification of cataract according to etiology</a:t>
            </a:r>
          </a:p>
        </p:txBody>
      </p:sp>
    </p:spTree>
    <p:extLst>
      <p:ext uri="{BB962C8B-B14F-4D97-AF65-F5344CB8AC3E}">
        <p14:creationId xmlns:p14="http://schemas.microsoft.com/office/powerpoint/2010/main" val="398016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bject 2"/>
          <p:cNvSpPr>
            <a:spLocks noGrp="1"/>
          </p:cNvSpPr>
          <p:nvPr>
            <p:ph type="title"/>
          </p:nvPr>
        </p:nvSpPr>
        <p:spPr>
          <a:xfrm>
            <a:off x="762000" y="100013"/>
            <a:ext cx="7750175" cy="1257300"/>
          </a:xfrm>
        </p:spPr>
        <p:txBody>
          <a:bodyPr tIns="270332">
            <a:normAutofit fontScale="90000"/>
          </a:bodyPr>
          <a:lstStyle/>
          <a:p>
            <a:pPr algn="ctr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Classification of cataract according to morphology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object 3"/>
          <p:cNvSpPr txBox="1">
            <a:spLocks noChangeArrowheads="1"/>
          </p:cNvSpPr>
          <p:nvPr/>
        </p:nvSpPr>
        <p:spPr bwMode="auto">
          <a:xfrm>
            <a:off x="304800" y="1524000"/>
            <a:ext cx="8196263" cy="1519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68275" rIns="0" bIns="0">
            <a:spAutoFit/>
          </a:bodyPr>
          <a:lstStyle>
            <a:lvl1pPr marL="469900" indent="-457200">
              <a:tabLst>
                <a:tab pos="314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tabLst>
                <a:tab pos="314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tabLst>
                <a:tab pos="314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tabLst>
                <a:tab pos="314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tabLst>
                <a:tab pos="314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43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325"/>
              </a:spcBef>
              <a:buFont typeface="Calibri" pitchFamily="34" charset="0"/>
              <a:buAutoNum type="arabicPeriod"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Nuclear cataract-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sclerotic (senile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cataract)</a:t>
            </a:r>
            <a:endParaRPr lang="en-US" altLang="en-U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325"/>
              </a:spcBef>
              <a:buFont typeface="Calibri" pitchFamily="34" charset="0"/>
              <a:buAutoNum type="arabicPeriod"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Cortical cataract (in </a:t>
            </a:r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diabetes mellitus)</a:t>
            </a:r>
            <a:endParaRPr lang="en-US" altLang="en-US" sz="2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325"/>
              </a:spcBef>
              <a:buFont typeface="Calibri" pitchFamily="34" charset="0"/>
              <a:buAutoNum type="arabicPeriod"/>
            </a:pPr>
            <a:r>
              <a:rPr lang="en-US" altLang="en-US" sz="2200" b="1" dirty="0" err="1">
                <a:latin typeface="Times New Roman" pitchFamily="18" charset="0"/>
                <a:cs typeface="Times New Roman" pitchFamily="18" charset="0"/>
              </a:rPr>
              <a:t>Subcapsular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anterior and posterior (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radiation,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corticosteroids)</a:t>
            </a:r>
          </a:p>
        </p:txBody>
      </p:sp>
      <p:pic>
        <p:nvPicPr>
          <p:cNvPr id="19460" name="object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931" y="3295399"/>
            <a:ext cx="4368800" cy="330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11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bject 2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925512"/>
          </a:xfrm>
        </p:spPr>
        <p:txBody>
          <a:bodyPr tIns="429082">
            <a:noAutofit/>
          </a:bodyPr>
          <a:lstStyle/>
          <a:p>
            <a:pPr marL="450850" algn="ctr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Nuclear cataract-sclerotic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object 3"/>
          <p:cNvSpPr txBox="1">
            <a:spLocks noChangeArrowheads="1"/>
          </p:cNvSpPr>
          <p:nvPr/>
        </p:nvSpPr>
        <p:spPr bwMode="auto">
          <a:xfrm>
            <a:off x="293688" y="1544638"/>
            <a:ext cx="4125912" cy="3675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9558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538"/>
              </a:spcBef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Senile cataracts</a:t>
            </a:r>
            <a:endParaRPr lang="sr-Latn-RS" altLang="en-US" sz="2200" b="1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 eaLnBrk="1" hangingPunct="1">
              <a:spcBef>
                <a:spcPts val="1538"/>
              </a:spcBef>
              <a:buFont typeface="Wingdings" pitchFamily="2" charset="2"/>
              <a:buChar char="ü"/>
            </a:pP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amount of water in the lens decreases</a:t>
            </a:r>
          </a:p>
          <a:p>
            <a:pPr marL="355600" indent="-342900" eaLnBrk="1" hangingPunct="1">
              <a:spcBef>
                <a:spcPts val="1538"/>
              </a:spcBef>
              <a:buFont typeface="Wingdings" pitchFamily="2" charset="2"/>
              <a:buChar char="ü"/>
            </a:pP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increasing in insoluble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proteins</a:t>
            </a:r>
          </a:p>
          <a:p>
            <a:pPr marL="355600" indent="-342900" eaLnBrk="1" hangingPunct="1">
              <a:spcBef>
                <a:spcPts val="1538"/>
              </a:spcBef>
              <a:buFont typeface="Wingdings" pitchFamily="2" charset="2"/>
              <a:buChar char="ü"/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The lens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gets brownish-yellow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color</a:t>
            </a:r>
          </a:p>
          <a:p>
            <a:pPr marL="355600" indent="-342900" eaLnBrk="1" hangingPunct="1">
              <a:spcBef>
                <a:spcPts val="1538"/>
              </a:spcBef>
              <a:buFont typeface="Wingdings" pitchFamily="2" charset="2"/>
              <a:buChar char="ü"/>
            </a:pP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Appearance of airless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"clouds"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central part of lens</a:t>
            </a:r>
            <a:endParaRPr lang="en-US" alt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object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04999"/>
            <a:ext cx="4310063" cy="361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477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bject 2"/>
          <p:cNvSpPr>
            <a:spLocks noGrp="1"/>
          </p:cNvSpPr>
          <p:nvPr>
            <p:ph type="title"/>
          </p:nvPr>
        </p:nvSpPr>
        <p:spPr>
          <a:xfrm>
            <a:off x="-304800" y="228600"/>
            <a:ext cx="7750175" cy="647700"/>
          </a:xfrm>
        </p:spPr>
        <p:txBody>
          <a:bodyPr tIns="154508">
            <a:noAutofit/>
          </a:bodyPr>
          <a:lstStyle/>
          <a:p>
            <a:pPr marL="1697038" algn="ctr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Cortical cataract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object 3"/>
          <p:cNvSpPr txBox="1">
            <a:spLocks noChangeArrowheads="1"/>
          </p:cNvSpPr>
          <p:nvPr/>
        </p:nvSpPr>
        <p:spPr bwMode="auto">
          <a:xfrm>
            <a:off x="320675" y="1435100"/>
            <a:ext cx="3676650" cy="4167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605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13"/>
              </a:spcBef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diabetes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mellitus</a:t>
            </a:r>
            <a:endParaRPr lang="sr-Latn-RS" altLang="en-US" sz="2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13"/>
              </a:spcBef>
            </a:pPr>
            <a:endParaRPr lang="sr-Latn-RS" altLang="en-US" sz="2200" b="1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Proteins and amino acids in the lens are reduced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Conversion of soluble to insoluble proteins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Protein aggregation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The amount of water and sodium increases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Potassium decreases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Airless vacuoles are formed in the cortex</a:t>
            </a:r>
          </a:p>
        </p:txBody>
      </p:sp>
      <p:pic>
        <p:nvPicPr>
          <p:cNvPr id="21508" name="object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600200"/>
            <a:ext cx="4586288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43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bject 2"/>
          <p:cNvSpPr>
            <a:spLocks noGrp="1"/>
          </p:cNvSpPr>
          <p:nvPr>
            <p:ph type="title"/>
          </p:nvPr>
        </p:nvSpPr>
        <p:spPr>
          <a:xfrm>
            <a:off x="770188" y="304800"/>
            <a:ext cx="8915400" cy="873125"/>
          </a:xfrm>
        </p:spPr>
        <p:txBody>
          <a:bodyPr tIns="11430">
            <a:noAutofit/>
          </a:bodyPr>
          <a:lstStyle/>
          <a:p>
            <a:pPr marL="1905000" indent="-1893888" eaLnBrk="1" hangingPunct="1">
              <a:spcBef>
                <a:spcPts val="88"/>
              </a:spcBef>
            </a:pPr>
            <a:r>
              <a:rPr lang="en-US" altLang="en-US" sz="28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Biochemical and morphological changes of </a:t>
            </a:r>
            <a:r>
              <a:rPr lang="en-US" altLang="en-US" sz="2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en-US" sz="2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8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the lens in diabetes mellitus</a:t>
            </a:r>
            <a:endParaRPr lang="en-US" altLang="en-US" sz="28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object 3"/>
          <p:cNvSpPr txBox="1">
            <a:spLocks noChangeArrowheads="1"/>
          </p:cNvSpPr>
          <p:nvPr/>
        </p:nvSpPr>
        <p:spPr bwMode="auto">
          <a:xfrm>
            <a:off x="222250" y="1435100"/>
            <a:ext cx="8312150" cy="1198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92075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725"/>
              </a:spcBef>
            </a:pPr>
            <a:r>
              <a:rPr lang="en-US" altLang="en-US" sz="22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Patogenesis</a:t>
            </a:r>
            <a:r>
              <a:rPr lang="en-US" alt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sr-Latn-RS" altLang="en-US" sz="2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indent="-342900" eaLnBrk="1" hangingPunct="1">
              <a:spcBef>
                <a:spcPts val="725"/>
              </a:spcBef>
              <a:buFont typeface="Arial" pitchFamily="34" charset="0"/>
              <a:buChar char="•"/>
            </a:pP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Sorbitol pathway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accumulation of sorbitol (osmotic effect) → water accumulation → lens swelling</a:t>
            </a:r>
          </a:p>
        </p:txBody>
      </p:sp>
      <p:sp>
        <p:nvSpPr>
          <p:cNvPr id="22532" name="object 4"/>
          <p:cNvSpPr txBox="1">
            <a:spLocks noChangeArrowheads="1"/>
          </p:cNvSpPr>
          <p:nvPr/>
        </p:nvSpPr>
        <p:spPr bwMode="auto">
          <a:xfrm>
            <a:off x="222250" y="4876800"/>
            <a:ext cx="8439150" cy="102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160" rIns="0" bIns="0">
            <a:spAutoFit/>
          </a:bodyPr>
          <a:lstStyle>
            <a:lvl1pPr marL="355600" indent="-3429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75"/>
              </a:spcBef>
              <a:buFontTx/>
              <a:buChar char="•"/>
            </a:pP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Non-enzymatic glycolysis: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accumulation of </a:t>
            </a:r>
            <a:r>
              <a:rPr lang="en-US" alt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galactitol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and water accumulation → destruction of the lens fiber membrane → reduction of </a:t>
            </a:r>
            <a:r>
              <a:rPr lang="en-US" alt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crystallin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and amino acids</a:t>
            </a:r>
            <a:endParaRPr lang="en-US" alt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3" name="object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3032125"/>
            <a:ext cx="77216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96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572000" cy="4525963"/>
          </a:xfrm>
        </p:spPr>
        <p:txBody>
          <a:bodyPr>
            <a:normAutofit/>
          </a:bodyPr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Retinitis </a:t>
            </a:r>
            <a:r>
              <a:rPr lang="en-US" sz="2200" b="1" dirty="0" err="1">
                <a:latin typeface="Times New Roman" pitchFamily="18" charset="0"/>
                <a:cs typeface="Times New Roman" pitchFamily="18" charset="0"/>
              </a:rPr>
              <a:t>pigmentosa</a:t>
            </a: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Macular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degeneration</a:t>
            </a: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Central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artery occlusion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(thrombus): necrosis of bipolar,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amacrine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and ganglion cells, while photoreceptors are preserved.</a:t>
            </a:r>
          </a:p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Diabetic retinopathy</a:t>
            </a:r>
          </a:p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Retinal ablation</a:t>
            </a:r>
          </a:p>
          <a:p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All these disorders can lead to blindness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Diseases of the retina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76400"/>
            <a:ext cx="4108450" cy="40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056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5181600" cy="4525963"/>
          </a:xfrm>
        </p:spPr>
        <p:txBody>
          <a:bodyPr>
            <a:normAutofit/>
          </a:bodyPr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Retinitis </a:t>
            </a:r>
            <a:r>
              <a:rPr lang="en-US" sz="2200" b="1" dirty="0" err="1">
                <a:latin typeface="Times New Roman" pitchFamily="18" charset="0"/>
                <a:cs typeface="Times New Roman" pitchFamily="18" charset="0"/>
              </a:rPr>
              <a:t>pigmentosa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degeneration of photoreceptors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due to impaired phagocytosis of accumulated metabolic products in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them</a:t>
            </a:r>
          </a:p>
          <a:p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Macular degeneration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is a disease of the macula, which usually occurs in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 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elderly, resulting in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loss of vision </a:t>
            </a:r>
            <a:endParaRPr lang="en-US" sz="22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in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central part of the visual field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1604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Diseases of the retina</a:t>
            </a:r>
            <a:endParaRPr lang="en-US" sz="36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284" y="3733800"/>
            <a:ext cx="3557838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860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eyes are the receptor organs of sight, and their functions are to receive images and transmit them to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brain.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structures of the eye include the eyeball and the adnexa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(the orbit, eye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muscles, eyelids, eyelashes, conjunctiva, 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lacrimal apparatus) that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are attached to or surround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eyeball.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FUNCTIONS </a:t>
            </a: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AND STRUCTURES </a:t>
            </a:r>
            <a:b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THE EYES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299" y="3657600"/>
            <a:ext cx="5438775" cy="3220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201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Atrophic (dry) form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atrophy of the pigment layer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Cell debris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drusen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accumulates under the retina, which can separate the retina from its substrate, the pigment epithelium.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Drusen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are yellowish deposits in the macular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region.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Forms of macular degeneration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733800"/>
            <a:ext cx="5828813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37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4525963"/>
          </a:xfrm>
        </p:spPr>
        <p:txBody>
          <a:bodyPr>
            <a:normAutofit/>
          </a:bodyPr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Exudative (wet) form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profiling of </a:t>
            </a:r>
            <a:r>
              <a:rPr lang="en-US" sz="2200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fibrovascular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tissue in the choroid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which can progress into the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subretinal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space, when it leads to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exudation and bleeding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Ablation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of the retinal pigment epithelium and creation of a scar on the posterior pole of the retina - separation of the retina from its substrate, bleeding and accumulation of fluid and protein under the macula</a:t>
            </a:r>
          </a:p>
          <a:p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Permanent and irreversible photoreceptor damage</a:t>
            </a:r>
          </a:p>
          <a:p>
            <a:endParaRPr lang="en-US" sz="2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0995" y="76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Forms of macular degeneration</a:t>
            </a:r>
            <a:endParaRPr lang="en-US" sz="3600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038600"/>
            <a:ext cx="576103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16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Senile macular degeneration is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 first cause of vision loss in patients over 65 years of age</a:t>
            </a:r>
          </a:p>
          <a:p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etiology of the disease is unknown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(it is more common in some families)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Recent research points to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importance of oxidative stress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Large and soft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drusen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associated with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hypercholesterolemia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85-90% of all patients with senile macular degeneration have the dry form</a:t>
            </a:r>
          </a:p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First, the central vision is lost, and then there is a loss of peripheral vision along with the loss of color vision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Complete blindness is rare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Senile macular degeneration</a:t>
            </a:r>
          </a:p>
        </p:txBody>
      </p:sp>
    </p:spTree>
    <p:extLst>
      <p:ext uri="{BB962C8B-B14F-4D97-AF65-F5344CB8AC3E}">
        <p14:creationId xmlns:p14="http://schemas.microsoft.com/office/powerpoint/2010/main" val="233825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219200"/>
            <a:ext cx="6477000" cy="4525963"/>
          </a:xfrm>
        </p:spPr>
        <p:txBody>
          <a:bodyPr/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Narrowing of the lumen of retinal blood vessels due to glycosylation and increased </a:t>
            </a:r>
            <a:r>
              <a:rPr lang="en-US" sz="2200" b="1" dirty="0" err="1">
                <a:latin typeface="Times New Roman" pitchFamily="18" charset="0"/>
                <a:cs typeface="Times New Roman" pitchFamily="18" charset="0"/>
              </a:rPr>
              <a:t>osmolarity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2200" b="1" dirty="0" err="1">
                <a:latin typeface="Times New Roman" pitchFamily="18" charset="0"/>
                <a:cs typeface="Times New Roman" pitchFamily="18" charset="0"/>
              </a:rPr>
              <a:t>pericytes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(sorbitol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Pathophysiological consequences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retinal ischemia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increased vascular permeability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formation of new blood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vessels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bleeding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20053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Diabetic retinopathy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127" y="3276600"/>
            <a:ext cx="4365625" cy="336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69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-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effectLst/>
                <a:latin typeface="Times New Roman" pitchFamily="18" charset="0"/>
                <a:cs typeface="Times New Roman" pitchFamily="18" charset="0"/>
              </a:rPr>
              <a:t>Disorders of the visual pathway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19200"/>
            <a:ext cx="51816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886200" y="5553164"/>
            <a:ext cx="5029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Hemianopia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is blindness in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one-half of the visual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field</a:t>
            </a:r>
            <a:br>
              <a:rPr lang="en-US" sz="22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61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Optic nerve is made up of axons of ganglion cells of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retina</a:t>
            </a:r>
          </a:p>
          <a:p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Fibers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of the nerve arising from the four quadrants of retina maintain the same relative position within the nerve </a:t>
            </a:r>
          </a:p>
          <a:p>
            <a:r>
              <a:rPr lang="en-US" sz="23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fibers of the nasal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half of each retina 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enter the optic tract of the opposite side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after crossing in the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chiasma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300" b="1" dirty="0" smtClean="0">
                <a:latin typeface="Times New Roman" pitchFamily="18" charset="0"/>
                <a:cs typeface="Times New Roman" pitchFamily="18" charset="0"/>
              </a:rPr>
              <a:t>Fibers 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from the temporal half enter the optic tract of same side </a:t>
            </a:r>
          </a:p>
          <a:p>
            <a:r>
              <a:rPr lang="en-US" sz="2300" b="1" dirty="0" smtClean="0">
                <a:latin typeface="Times New Roman" pitchFamily="18" charset="0"/>
                <a:cs typeface="Times New Roman" pitchFamily="18" charset="0"/>
              </a:rPr>
              <a:t>Optic 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tract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carries these fibers to lateral geniculate body of the corresponding side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visual pathway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6721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81000"/>
            <a:ext cx="3810000" cy="5626291"/>
          </a:xfrm>
        </p:spPr>
        <p:txBody>
          <a:bodyPr>
            <a:noAutofit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Fibers arising from geniculate body form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optic radiation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Radiation end in visual areas of cerebral cortex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Cortex receives impulses from retinal halves of the same side (from opposite halves of field of vision) 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cortical area of macula is much larger than that for the peripheral area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52400"/>
            <a:ext cx="4484239" cy="538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55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object 2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655637"/>
          </a:xfrm>
        </p:spPr>
        <p:txBody>
          <a:bodyPr tIns="162382">
            <a:normAutofit fontScale="90000"/>
          </a:bodyPr>
          <a:lstStyle/>
          <a:p>
            <a:pPr marL="1444625" algn="l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Disorders of the visual pathway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object 3"/>
          <p:cNvSpPr txBox="1">
            <a:spLocks noChangeArrowheads="1"/>
          </p:cNvSpPr>
          <p:nvPr/>
        </p:nvSpPr>
        <p:spPr bwMode="auto">
          <a:xfrm>
            <a:off x="533400" y="1644316"/>
            <a:ext cx="4191000" cy="3478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92075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Lesions of the optic chiasm:</a:t>
            </a:r>
          </a:p>
          <a:p>
            <a:endParaRPr lang="en-US" alt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•"/>
            </a:pPr>
            <a:r>
              <a:rPr lang="en-US" alt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Heteronymous </a:t>
            </a:r>
            <a:r>
              <a:rPr lang="en-US" altLang="en-US" sz="2200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hemianopsia</a:t>
            </a:r>
            <a:r>
              <a:rPr lang="en-US" alt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sr-Latn-RS" altLang="en-US" sz="2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•"/>
            </a:pPr>
            <a:endParaRPr lang="en-US" altLang="en-US" sz="2200" b="1" i="1" u="sng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altLang="en-US" sz="2200" i="1" dirty="0" smtClean="0">
                <a:latin typeface="Times New Roman" pitchFamily="18" charset="0"/>
                <a:cs typeface="Times New Roman" pitchFamily="18" charset="0"/>
              </a:rPr>
              <a:t>Central </a:t>
            </a:r>
            <a:r>
              <a:rPr lang="en-US" altLang="en-US" sz="2200" i="1" dirty="0">
                <a:latin typeface="Times New Roman" pitchFamily="18" charset="0"/>
                <a:cs typeface="Times New Roman" pitchFamily="18" charset="0"/>
              </a:rPr>
              <a:t>part 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en-US" sz="2200" b="1" dirty="0" err="1">
                <a:latin typeface="Times New Roman" pitchFamily="18" charset="0"/>
                <a:cs typeface="Times New Roman" pitchFamily="18" charset="0"/>
              </a:rPr>
              <a:t>Bitemporal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b="1" dirty="0" err="1" smtClean="0">
                <a:latin typeface="Times New Roman" pitchFamily="18" charset="0"/>
                <a:cs typeface="Times New Roman" pitchFamily="18" charset="0"/>
              </a:rPr>
              <a:t>hemianopsia</a:t>
            </a:r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(loss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of vision in the temporal part of the visual field)</a:t>
            </a:r>
          </a:p>
          <a:p>
            <a:pPr eaLnBrk="1" hangingPunct="1"/>
            <a:endParaRPr lang="en-US" altLang="en-U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altLang="en-US" sz="2200" i="1" dirty="0" smtClean="0">
                <a:latin typeface="Times New Roman" pitchFamily="18" charset="0"/>
                <a:cs typeface="Times New Roman" pitchFamily="18" charset="0"/>
              </a:rPr>
              <a:t>Peripheral part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of the optic </a:t>
            </a:r>
            <a:r>
              <a:rPr lang="en-US" altLang="en-US" sz="2200" dirty="0" err="1">
                <a:latin typeface="Times New Roman" pitchFamily="18" charset="0"/>
                <a:cs typeface="Times New Roman" pitchFamily="18" charset="0"/>
              </a:rPr>
              <a:t>chiasma-</a:t>
            </a:r>
            <a:r>
              <a:rPr lang="en-US" altLang="en-US" sz="2200" b="1" dirty="0" err="1">
                <a:latin typeface="Times New Roman" pitchFamily="18" charset="0"/>
                <a:cs typeface="Times New Roman" pitchFamily="18" charset="0"/>
              </a:rPr>
              <a:t>Binasal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b="1" dirty="0" err="1">
                <a:latin typeface="Times New Roman" pitchFamily="18" charset="0"/>
                <a:cs typeface="Times New Roman" pitchFamily="18" charset="0"/>
              </a:rPr>
              <a:t>hemianopsia</a:t>
            </a:r>
            <a:endParaRPr lang="en-US" altLang="en-US" sz="2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1562100"/>
            <a:ext cx="4186237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252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object 2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655637"/>
          </a:xfrm>
        </p:spPr>
        <p:txBody>
          <a:bodyPr tIns="162382">
            <a:normAutofit fontScale="90000"/>
          </a:bodyPr>
          <a:lstStyle/>
          <a:p>
            <a:pPr marL="1444625" algn="l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Disorders of the visual pathway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object 3"/>
          <p:cNvSpPr txBox="1">
            <a:spLocks noChangeArrowheads="1"/>
          </p:cNvSpPr>
          <p:nvPr/>
        </p:nvSpPr>
        <p:spPr bwMode="auto">
          <a:xfrm>
            <a:off x="381000" y="1454177"/>
            <a:ext cx="4419600" cy="354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92075" rIns="0" bIns="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indent="0"/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Lesions of optic tract or unilateral damage radiation </a:t>
            </a:r>
          </a:p>
          <a:p>
            <a:pPr>
              <a:buFontTx/>
              <a:buChar char="•"/>
            </a:pPr>
            <a:r>
              <a:rPr lang="en-US" alt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Homonymous </a:t>
            </a:r>
            <a:r>
              <a:rPr lang="en-US" altLang="en-US" sz="2200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hemianopsia</a:t>
            </a:r>
            <a:r>
              <a:rPr lang="en-US" altLang="en-US" sz="22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Tx/>
              <a:buChar char="•"/>
            </a:pPr>
            <a:endParaRPr lang="en-US" altLang="en-US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/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Lesions of the optic </a:t>
            </a:r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tract</a:t>
            </a:r>
            <a:endParaRPr lang="en-US" alt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/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Outbreak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is associated with only one eye -</a:t>
            </a:r>
            <a:r>
              <a:rPr lang="sr-Latn-RS" alt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outburst of opposite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visual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field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Contralateral </a:t>
            </a:r>
            <a:r>
              <a:rPr lang="en-US" altLang="en-US" sz="2200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hemianopsia</a:t>
            </a:r>
            <a:endParaRPr lang="en-US" altLang="en-US" sz="2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•"/>
            </a:pPr>
            <a:endParaRPr lang="en-US" altLang="en-US" sz="2400" dirty="0"/>
          </a:p>
          <a:p>
            <a:pPr marL="0" indent="0" eaLnBrk="1" hangingPunct="1"/>
            <a:r>
              <a:rPr lang="en-US" altLang="en-US" sz="2400" dirty="0"/>
              <a:t>  </a:t>
            </a:r>
            <a:endParaRPr lang="ru-RU" altLang="en-US" sz="2100" dirty="0">
              <a:latin typeface="Palatino Linotype" pitchFamily="18" charset="0"/>
            </a:endParaRPr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376363"/>
            <a:ext cx="4143375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817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7924800" cy="4525963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ears are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receptor organs of hearing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and their functions are to receive sound impulses and transmit them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 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brain.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inner ear also helps maintain balance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ear is divided into three separate regions: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outer ear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middle ear, and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inner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ear.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FUNCTIONS OF THE EARS</a:t>
            </a:r>
          </a:p>
        </p:txBody>
      </p:sp>
    </p:spTree>
    <p:extLst>
      <p:ext uri="{BB962C8B-B14F-4D97-AF65-F5344CB8AC3E}">
        <p14:creationId xmlns:p14="http://schemas.microsoft.com/office/powerpoint/2010/main" val="186257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orbit (the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eye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socket)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is the bony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cavity of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skull that contains and protects the eyeball and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its associated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muscles, blood vessels, and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nerves.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These muscles make a wide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range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of very precise eye</a:t>
            </a:r>
          </a:p>
          <a:p>
            <a:pPr marL="109728" indent="0">
              <a:buNone/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movements possible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Binocular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vision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occurs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when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muscles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of both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eyes work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together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in coordination to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make normal depth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perception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possible. 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FUNCTIONS AND STRUCTURES </a:t>
            </a:r>
            <a:b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OF THE EYES</a:t>
            </a:r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819400"/>
            <a:ext cx="4267200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61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257300"/>
            <a:ext cx="4267200" cy="4686300"/>
          </a:xfrm>
        </p:spPr>
        <p:txBody>
          <a:bodyPr>
            <a:normAutofit/>
          </a:bodyPr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pinna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also known as the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auricle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outer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ear, is the external portion of the ear.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pinna captures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sound waves and transmits them into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external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auditory canal.</a:t>
            </a: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external auditory canal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transmits these sound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waves to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tympanic membrane (eardrum) of the middle ear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The Outer Ear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09800"/>
            <a:ext cx="45720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321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5181600" cy="4525963"/>
          </a:xfrm>
        </p:spPr>
        <p:txBody>
          <a:bodyPr>
            <a:noAutofit/>
          </a:bodyPr>
          <a:lstStyle/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middle ear, which is located between the outer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ear and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inner ear, transmits sound across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space between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these two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parts.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tympanic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membrane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also known as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eardrum, is located between the outer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and middle ear. When sound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waves reach the eardrum,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membrane transmits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sound by vibrating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mastoid process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is the temporal bone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containing hollow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air space that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surrounds the middle ear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The Middle Ear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200400"/>
            <a:ext cx="3390900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079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990600"/>
            <a:ext cx="5867400" cy="6248400"/>
          </a:xfrm>
        </p:spPr>
        <p:txBody>
          <a:bodyPr>
            <a:normAutofit fontScale="70000" lnSpcReduction="20000"/>
          </a:bodyPr>
          <a:lstStyle/>
          <a:p>
            <a:r>
              <a:rPr lang="en-US" sz="3100" b="1" dirty="0">
                <a:latin typeface="Times New Roman" pitchFamily="18" charset="0"/>
                <a:cs typeface="Times New Roman" pitchFamily="18" charset="0"/>
              </a:rPr>
              <a:t>The auditory </a:t>
            </a:r>
            <a:r>
              <a:rPr lang="en-US" sz="3100" b="1" dirty="0" err="1">
                <a:latin typeface="Times New Roman" pitchFamily="18" charset="0"/>
                <a:cs typeface="Times New Roman" pitchFamily="18" charset="0"/>
              </a:rPr>
              <a:t>ossicles</a:t>
            </a:r>
            <a:r>
              <a:rPr lang="en-US" sz="3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three small bones</a:t>
            </a:r>
            <a:br>
              <a:rPr 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located within the middle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ear. The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role of</a:t>
            </a:r>
            <a:br>
              <a:rPr 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these bones is to </a:t>
            </a:r>
            <a:r>
              <a:rPr lang="en-US" sz="31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transmit the sound waves from the eardrum to the inner ear by vibration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: 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Malleus (hammer)</a:t>
            </a:r>
          </a:p>
          <a:p>
            <a:pPr>
              <a:buFont typeface="Wingdings" pitchFamily="2" charset="2"/>
              <a:buChar char="ü"/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Incus (anvil)</a:t>
            </a:r>
          </a:p>
          <a:p>
            <a:pPr>
              <a:buFont typeface="Wingdings" pitchFamily="2" charset="2"/>
              <a:buChar char="ü"/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Stapes (stirrup)</a:t>
            </a:r>
          </a:p>
          <a:p>
            <a:pPr>
              <a:buFont typeface="Wingdings" pitchFamily="2" charset="2"/>
              <a:buChar char="ü"/>
            </a:pP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The Eustachian tubes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also known as</a:t>
            </a:r>
            <a:br>
              <a:rPr 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the auditory tubes, are narrow tubes that 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  lead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from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the middle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ear to the 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  nasal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cavity and the throat. 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31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1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purpose of these tubes is to equalize </a:t>
            </a:r>
            <a:r>
              <a:rPr lang="en-US" sz="31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1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air </a:t>
            </a:r>
            <a:r>
              <a:rPr lang="en-US" sz="31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pressure between middle </a:t>
            </a:r>
            <a:r>
              <a:rPr lang="en-US" sz="31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ear </a:t>
            </a:r>
            <a:r>
              <a:rPr lang="en-US" sz="31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and outside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>
                <a:latin typeface="Times New Roman" pitchFamily="18" charset="0"/>
                <a:cs typeface="Times New Roman" pitchFamily="18" charset="0"/>
              </a:rPr>
            </a:br>
            <a:endParaRPr lang="en-US" sz="31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The Middle Ear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828800"/>
            <a:ext cx="3406775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546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7924800" cy="5224272"/>
          </a:xfrm>
        </p:spPr>
        <p:txBody>
          <a:bodyPr>
            <a:normAutofit/>
          </a:bodyPr>
          <a:lstStyle/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inner ear contains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 sensory receptors for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hearing and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balance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The structures of the inner ear are known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as the labyrinth:</a:t>
            </a: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oval window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which is located under the base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of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stapes, is the membrane that separates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middle ear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from the inner ear. Vibrations enter the inner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ear through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this structure.</a:t>
            </a: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cochlea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snail-shaped structure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of the inner ear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and is where sound vibrations are converted into nerve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impulses.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Located within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cochlea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are:</a:t>
            </a:r>
          </a:p>
          <a:p>
            <a:pPr>
              <a:buFont typeface="Wingdings" pitchFamily="2" charset="2"/>
              <a:buChar char="ü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cochlear duct,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organ of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Corti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semicircular canals, and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acoustic nerves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The Inner Ear</a:t>
            </a:r>
          </a:p>
        </p:txBody>
      </p:sp>
    </p:spTree>
    <p:extLst>
      <p:ext uri="{BB962C8B-B14F-4D97-AF65-F5344CB8AC3E}">
        <p14:creationId xmlns:p14="http://schemas.microsoft.com/office/powerpoint/2010/main" val="132476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190081"/>
            <a:ext cx="8077200" cy="4525963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organ of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Corti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receives the vibrations from the cochlear duct and relays them to the auditory nerve fibers.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three semicircular canals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contain the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liquid </a:t>
            </a:r>
            <a:r>
              <a:rPr lang="en-US" sz="2400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endolymph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and sensitive hair-like cells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The bending of these hair-like cells in response to the movements of the head sets up impulses in nerve fibers to help maintain equilibrium. 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acoustic nerves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(cranial nerve VIII) transmit this information to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brain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The Inner Ear</a:t>
            </a:r>
            <a:endParaRPr lang="en-US" sz="3600" dirty="0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114800"/>
            <a:ext cx="5157787" cy="259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095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7848600" cy="4525963"/>
          </a:xfrm>
        </p:spPr>
        <p:txBody>
          <a:bodyPr>
            <a:noAutofit/>
          </a:bodyPr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Air conduction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is the process by which sound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waves enter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ear through the pinna and then travel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down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external auditory canal until they strike the tympanic membrane, which is located between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outer ear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and middle ear.</a:t>
            </a: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Bone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conduction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occurs as the eardrum vibrates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and causes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auditory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ossicles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of the middle ear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to vibrate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The vibration of these bones transmits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sound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waves through the middle ear to the oval window of the inner ear.</a:t>
            </a:r>
          </a:p>
          <a:p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Sensorineural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conduction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occurs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when these sound vibrations reach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inner ear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The structures of the inner ear receive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sound waves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and relay them to the auditory nerve for transmission to the brain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Normal Action of the Ears</a:t>
            </a:r>
          </a:p>
        </p:txBody>
      </p:sp>
    </p:spTree>
    <p:extLst>
      <p:ext uri="{BB962C8B-B14F-4D97-AF65-F5344CB8AC3E}">
        <p14:creationId xmlns:p14="http://schemas.microsoft.com/office/powerpoint/2010/main" val="199630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752600"/>
            <a:ext cx="8153400" cy="4525963"/>
          </a:xfrm>
        </p:spPr>
        <p:txBody>
          <a:bodyPr/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Depending on which part of the acoustic path is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damaged: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Conductive hearing loss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diseases of the sound transmission system -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disorders of the external or middle ear</a:t>
            </a: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Perceptive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(nerve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hearing loss)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diseases of the organ of </a:t>
            </a:r>
            <a:r>
              <a:rPr lang="en-US" sz="2400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Corti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acoustic nerve and pathway</a:t>
            </a: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Mixed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hearing impairment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PATHOLOGY OF THE EARS AND</a:t>
            </a:r>
            <a:b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HEARING</a:t>
            </a:r>
          </a:p>
        </p:txBody>
      </p:sp>
    </p:spTree>
    <p:extLst>
      <p:ext uri="{BB962C8B-B14F-4D97-AF65-F5344CB8AC3E}">
        <p14:creationId xmlns:p14="http://schemas.microsoft.com/office/powerpoint/2010/main" val="148233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 conductive hearing loss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occurs when sound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waves are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prevented from passing from the air to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fluid-filled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inner ear.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Causes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of this hearing loss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include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buildup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earwax,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infection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fluid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 the middle ear,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punctured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eardrum,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otosclerosis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and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scarring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Conductive </a:t>
            </a:r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hearing loss</a:t>
            </a:r>
            <a:endParaRPr lang="en-US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08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Sensorineural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hearing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loss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also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known as nerve deafness, develops when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auditory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nerve or hair cells in the inner ear are damaged.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usually due to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age, noise exposure, or an</a:t>
            </a:r>
            <a:b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acoustic neuroma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source of this hearing loss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can be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located in the inner ear, in the nerve from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inner ear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to the brain, or in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brain.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Perceptual </a:t>
            </a:r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hearing loss</a:t>
            </a:r>
            <a:endParaRPr lang="en-US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59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Tympanometry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use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of air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pressure in the ear canal to test for disorders of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middle ear. 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resulting record is a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tympanogram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Conductive hearing loss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Tympanogram</a:t>
            </a:r>
            <a:r>
              <a:rPr lang="en-US" sz="2200" dirty="0" smtClean="0">
                <a:latin typeface="Times New Roman"/>
                <a:cs typeface="Times New Roman"/>
              </a:rPr>
              <a:t>‒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preserved bone and reduced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air conductivity for high and low frequencies</a:t>
            </a: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Perceptual hearing loss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Tympanogram</a:t>
            </a:r>
            <a:r>
              <a:rPr lang="en-US" sz="2200" dirty="0">
                <a:latin typeface="Times New Roman"/>
                <a:cs typeface="Times New Roman"/>
              </a:rPr>
              <a:t>‒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/>
                <a:cs typeface="Times New Roman"/>
              </a:rPr>
              <a:t>damaged air and bone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conductivity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Times New Roman"/>
                <a:cs typeface="Times New Roman"/>
              </a:rPr>
              <a:t>for high frequencies</a:t>
            </a:r>
            <a:r>
              <a:rPr lang="en-US" sz="2200" dirty="0">
                <a:latin typeface="Times New Roman"/>
                <a:cs typeface="Times New Roman"/>
              </a:rPr>
              <a:t> (</a:t>
            </a:r>
            <a:r>
              <a:rPr lang="en-US" sz="2200" dirty="0" err="1">
                <a:latin typeface="Times New Roman"/>
                <a:cs typeface="Times New Roman"/>
              </a:rPr>
              <a:t>hipacusis</a:t>
            </a:r>
            <a:r>
              <a:rPr lang="en-US" sz="2200" dirty="0">
                <a:latin typeface="Times New Roman"/>
                <a:cs typeface="Times New Roman"/>
              </a:rPr>
              <a:t>, </a:t>
            </a:r>
            <a:r>
              <a:rPr lang="en-US" sz="2200" dirty="0" err="1">
                <a:latin typeface="Times New Roman"/>
                <a:cs typeface="Times New Roman"/>
              </a:rPr>
              <a:t>anacusis</a:t>
            </a:r>
            <a:r>
              <a:rPr lang="en-US" sz="2200" dirty="0">
                <a:latin typeface="Times New Roman"/>
                <a:cs typeface="Times New Roman"/>
              </a:rPr>
              <a:t>)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dirty="0">
                <a:latin typeface="Times New Roman" pitchFamily="18" charset="0"/>
                <a:cs typeface="Times New Roman" pitchFamily="18" charset="0"/>
              </a:rPr>
            </a:b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Conductive vs</a:t>
            </a:r>
            <a:r>
              <a:rPr lang="en-US" sz="3200" dirty="0">
                <a:effectLst/>
                <a:latin typeface="Times New Roman" pitchFamily="18" charset="0"/>
                <a:cs typeface="Times New Roman" pitchFamily="18" charset="0"/>
              </a:rPr>
              <a:t>. Perceptual hearing loss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7808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upper and lower eyelids, together with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eyebrows and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eyelashes, help protect the eyeball from foreign matter, excessive light, and injuries due to other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causes.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angle where the</a:t>
            </a:r>
          </a:p>
          <a:p>
            <a:pPr marL="109728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upper and lower eyelids meet is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canthus.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FUNCTIONS AND STRUCTURES </a:t>
            </a:r>
            <a:b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OF THE EYES</a:t>
            </a:r>
            <a:endParaRPr lang="en-US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24200"/>
            <a:ext cx="4014787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>
                <a:effectLst/>
                <a:latin typeface="Times New Roman" pitchFamily="18" charset="0"/>
                <a:cs typeface="Times New Roman" pitchFamily="18" charset="0"/>
              </a:rPr>
              <a:t>Conductive vs. Perceptual hearing loss</a:t>
            </a: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57400"/>
            <a:ext cx="4191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981200"/>
            <a:ext cx="4600909" cy="348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43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5638800" cy="4525963"/>
          </a:xfrm>
        </p:spPr>
        <p:txBody>
          <a:bodyPr>
            <a:normAutofit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type of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nerve deafness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caused by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repeated exposure to extremely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loud noises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such as a gunshot, or to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moderately loud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noises that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continue for long periods of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time.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These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noises can permanently damage the hair cells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in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cochlea, and at least partial hearing loss occurs.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Any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sound above 85 decibels (dB) can cause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some hearing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loss if the exposure is prolonged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263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Noise-Induced Hearing Loss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159" y="1219200"/>
            <a:ext cx="3177841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25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Acute acoustic injury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exposure to strong sound waves.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Noise - directly anatomically damages the middle and inner ear → pain in the ear, buzzing, hearing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loss</a:t>
            </a:r>
          </a:p>
          <a:p>
            <a:pPr marL="109728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Chronic acoustic injury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atrophy of receptor cells in the organ of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Corti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(gradual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hearing loss starting with high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tones)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Noise-Induced Hearing Loss</a:t>
            </a:r>
          </a:p>
        </p:txBody>
      </p:sp>
    </p:spTree>
    <p:extLst>
      <p:ext uri="{BB962C8B-B14F-4D97-AF65-F5344CB8AC3E}">
        <p14:creationId xmlns:p14="http://schemas.microsoft.com/office/powerpoint/2010/main" val="189692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  <a:t>BALANCE DISORDERS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49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Balance is maintained by three sensory systems: vestibular, vision and proprioceptive</a:t>
            </a:r>
          </a:p>
        </p:txBody>
      </p:sp>
      <p:pic>
        <p:nvPicPr>
          <p:cNvPr id="4" name="object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2" y="1576138"/>
            <a:ext cx="8180387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040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vestibular system consists of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peripheral vestibular sense of balance located in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inner ear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together with the sense of hearing in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part of 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temporal bones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(pyramid)</a:t>
            </a:r>
          </a:p>
          <a:p>
            <a:pPr>
              <a:buFont typeface="Wingdings" pitchFamily="2" charset="2"/>
              <a:buChar char="ü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VIII cranial nerve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(vestibular part)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sails (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medulla oblongata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pathways in the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central nervous system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Vestibular system</a:t>
            </a:r>
          </a:p>
        </p:txBody>
      </p:sp>
    </p:spTree>
    <p:extLst>
      <p:ext uri="{BB962C8B-B14F-4D97-AF65-F5344CB8AC3E}">
        <p14:creationId xmlns:p14="http://schemas.microsoft.com/office/powerpoint/2010/main" val="53024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Three main tasks of the vestibular system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109728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maintaining balance and body posture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coordination of head movements with trunk movements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coordinating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head movements with eye movements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Vestibular system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799" y="4038600"/>
            <a:ext cx="4648201" cy="265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423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peripheral sense of balance consists of a complex system of bony cavities: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three semicircular canals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(anterior, posterior and horizontal),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utriculus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sacculus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 these bone cavities there is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membranous labyrinth filled 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with liquids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end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each semicircular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canal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there is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expansion (ampulla) 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with sensory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cells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cells are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activated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by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movement (angular acceleration, rotation).</a:t>
            </a:r>
          </a:p>
          <a:p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dirty="0">
                <a:effectLst/>
                <a:latin typeface="Times New Roman" pitchFamily="18" charset="0"/>
                <a:cs typeface="Times New Roman" pitchFamily="18" charset="0"/>
              </a:rPr>
              <a:t>Peripheral part of the sense of balance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590800"/>
            <a:ext cx="4203282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61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All the canals together open into the </a:t>
            </a:r>
            <a:r>
              <a:rPr lang="en-US" sz="2300" b="1" dirty="0" err="1" smtClean="0">
                <a:latin typeface="Times New Roman" pitchFamily="18" charset="0"/>
                <a:cs typeface="Times New Roman" pitchFamily="18" charset="0"/>
              </a:rPr>
              <a:t>vestibulum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which houses the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utriculus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and the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sacculus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-with the macula (fields containing sensory cells).</a:t>
            </a:r>
          </a:p>
          <a:p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The maculae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are covered by a gelatinous membrane on which there are 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small crystals of calcium carbonate or </a:t>
            </a:r>
            <a:r>
              <a:rPr lang="en-US" sz="2300" b="1" dirty="0" err="1">
                <a:latin typeface="Times New Roman" pitchFamily="18" charset="0"/>
                <a:cs typeface="Times New Roman" pitchFamily="18" charset="0"/>
              </a:rPr>
              <a:t>otoliths</a:t>
            </a:r>
            <a:endParaRPr lang="en-US" sz="23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The macula of the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utriculus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sacculus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sends information to the brain about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head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movement, acceleration, and the ever-present gravitational force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>
                <a:effectLst/>
                <a:latin typeface="Times New Roman" pitchFamily="18" charset="0"/>
                <a:cs typeface="Times New Roman" pitchFamily="18" charset="0"/>
              </a:rPr>
              <a:t>Peripheral part of the sense of balance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238466"/>
            <a:ext cx="3017837" cy="2498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763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725"/>
              </a:spcBef>
              <a:buSzPct val="102000"/>
              <a:buFont typeface="Wingdings" pitchFamily="2" charset="2"/>
              <a:buChar char=""/>
            </a:pP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dizziness (vertigo)</a:t>
            </a:r>
          </a:p>
          <a:p>
            <a:pPr>
              <a:spcBef>
                <a:spcPts val="725"/>
              </a:spcBef>
              <a:buSzPct val="102000"/>
              <a:buFont typeface="Wingdings" pitchFamily="2" charset="2"/>
              <a:buChar char=""/>
            </a:pP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nausea</a:t>
            </a:r>
          </a:p>
          <a:p>
            <a:pPr>
              <a:spcBef>
                <a:spcPts val="725"/>
              </a:spcBef>
              <a:buSzPct val="102000"/>
              <a:buFont typeface="Wingdings" pitchFamily="2" charset="2"/>
              <a:buChar char=""/>
            </a:pP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vomiting (vomitus)</a:t>
            </a:r>
          </a:p>
          <a:p>
            <a:pPr>
              <a:spcBef>
                <a:spcPts val="725"/>
              </a:spcBef>
              <a:buSzPct val="102000"/>
              <a:buFont typeface="Wingdings" pitchFamily="2" charset="2"/>
              <a:buChar char=""/>
            </a:pP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eye movement disorders (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nystagmus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spcBef>
                <a:spcPts val="725"/>
              </a:spcBef>
              <a:buSzPct val="102000"/>
              <a:buFont typeface="Wingdings" pitchFamily="2" charset="2"/>
              <a:buChar char=""/>
            </a:pP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disorders of body posture and gait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Disorders of the vestibular system cause:</a:t>
            </a:r>
          </a:p>
        </p:txBody>
      </p:sp>
    </p:spTree>
    <p:extLst>
      <p:ext uri="{BB962C8B-B14F-4D97-AF65-F5344CB8AC3E}">
        <p14:creationId xmlns:p14="http://schemas.microsoft.com/office/powerpoint/2010/main" val="30602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cilia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(small hairs)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make up the eyebrows and eyelashes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728" indent="0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conjunctiva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transparent mucous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membrane that lines the underside of each eyelid and continues to form a protective covering over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exposed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surface of the eyeball 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000" dirty="0">
                <a:effectLst/>
                <a:latin typeface="Times New Roman" pitchFamily="18" charset="0"/>
                <a:cs typeface="Times New Roman" pitchFamily="18" charset="0"/>
              </a:rPr>
              <a:t>FUNCTIONS AND STRUCTURES </a:t>
            </a:r>
            <a:br>
              <a:rPr lang="en-US" sz="30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dirty="0">
                <a:effectLst/>
                <a:latin typeface="Times New Roman" pitchFamily="18" charset="0"/>
                <a:cs typeface="Times New Roman" pitchFamily="18" charset="0"/>
              </a:rPr>
              <a:t>OF THE EYES</a:t>
            </a:r>
            <a:endParaRPr lang="en-US" sz="3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810000"/>
            <a:ext cx="4011613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279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spcBef>
                <a:spcPts val="1525"/>
              </a:spcBef>
              <a:buNone/>
            </a:pP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Two </a:t>
            </a:r>
            <a:r>
              <a:rPr lang="en-US" altLang="en-US" sz="2800" dirty="0" smtClean="0">
                <a:latin typeface="Times New Roman" pitchFamily="18" charset="0"/>
                <a:cs typeface="Times New Roman" pitchFamily="18" charset="0"/>
              </a:rPr>
              <a:t>forms:</a:t>
            </a:r>
          </a:p>
          <a:p>
            <a:pPr marL="109728" indent="0">
              <a:spcBef>
                <a:spcPts val="1525"/>
              </a:spcBef>
              <a:buNone/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Vestibular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(vestibular system)</a:t>
            </a:r>
          </a:p>
          <a:p>
            <a:pPr marL="109728" indent="0">
              <a:spcBef>
                <a:spcPts val="1525"/>
              </a:spcBef>
              <a:buNone/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Non-vestibular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(visual, proprioceptive)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  <a:t>Vertigo</a:t>
            </a:r>
          </a:p>
        </p:txBody>
      </p:sp>
    </p:spTree>
    <p:extLst>
      <p:ext uri="{BB962C8B-B14F-4D97-AF65-F5344CB8AC3E}">
        <p14:creationId xmlns:p14="http://schemas.microsoft.com/office/powerpoint/2010/main" val="397744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Vestibular vertigo</a:t>
            </a:r>
          </a:p>
        </p:txBody>
      </p:sp>
      <p:sp>
        <p:nvSpPr>
          <p:cNvPr id="5" name="object 4"/>
          <p:cNvSpPr>
            <a:spLocks noChangeArrowheads="1"/>
          </p:cNvSpPr>
          <p:nvPr/>
        </p:nvSpPr>
        <p:spPr bwMode="auto">
          <a:xfrm>
            <a:off x="4724400" y="1683503"/>
            <a:ext cx="3810000" cy="3345698"/>
          </a:xfrm>
          <a:custGeom>
            <a:avLst/>
            <a:gdLst>
              <a:gd name="T0" fmla="*/ 4219196 w 4215765"/>
              <a:gd name="T1" fmla="*/ 0 h 4846320"/>
              <a:gd name="T2" fmla="*/ 0 w 4215765"/>
              <a:gd name="T3" fmla="*/ 0 h 4846320"/>
              <a:gd name="T4" fmla="*/ 0 w 4215765"/>
              <a:gd name="T5" fmla="*/ 4848221 h 4846320"/>
              <a:gd name="T6" fmla="*/ 4219196 w 4215765"/>
              <a:gd name="T7" fmla="*/ 4848221 h 4846320"/>
              <a:gd name="T8" fmla="*/ 4219196 w 4215765"/>
              <a:gd name="T9" fmla="*/ 0 h 4846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15765"/>
              <a:gd name="T16" fmla="*/ 0 h 4846320"/>
              <a:gd name="T17" fmla="*/ 4215765 w 4215765"/>
              <a:gd name="T18" fmla="*/ 4846320 h 48463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15765" h="4846320">
                <a:moveTo>
                  <a:pt x="4215384" y="0"/>
                </a:moveTo>
                <a:lnTo>
                  <a:pt x="0" y="0"/>
                </a:lnTo>
                <a:lnTo>
                  <a:pt x="0" y="4846320"/>
                </a:lnTo>
                <a:lnTo>
                  <a:pt x="4215384" y="4846320"/>
                </a:lnTo>
                <a:lnTo>
                  <a:pt x="4215384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endParaRPr lang="en-US" dirty="0"/>
          </a:p>
        </p:txBody>
      </p:sp>
      <p:sp>
        <p:nvSpPr>
          <p:cNvPr id="6" name="object 5"/>
          <p:cNvSpPr>
            <a:spLocks noGrp="1"/>
          </p:cNvSpPr>
          <p:nvPr/>
        </p:nvSpPr>
        <p:spPr bwMode="auto">
          <a:xfrm>
            <a:off x="4800600" y="1647408"/>
            <a:ext cx="3733800" cy="324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21285" rIns="0" bIns="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i="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indent="0" eaLnBrk="1" hangingPunct="1">
              <a:spcBef>
                <a:spcPts val="950"/>
              </a:spcBef>
              <a:buFontTx/>
              <a:buNone/>
            </a:pPr>
            <a:r>
              <a:rPr lang="en-US" altLang="en-US" sz="2100" dirty="0" smtClean="0">
                <a:latin typeface="Times New Roman" pitchFamily="18" charset="0"/>
                <a:cs typeface="Times New Roman" pitchFamily="18" charset="0"/>
              </a:rPr>
              <a:t>Central vertigo:</a:t>
            </a:r>
          </a:p>
          <a:p>
            <a:pPr marL="355600" eaLnBrk="1" hangingPunct="1">
              <a:spcBef>
                <a:spcPts val="950"/>
              </a:spcBef>
              <a:buFont typeface="Wingdings" pitchFamily="2" charset="2"/>
              <a:buChar char="ü"/>
            </a:pPr>
            <a:r>
              <a:rPr lang="en-US" altLang="en-US" sz="2000" b="0" dirty="0" err="1" smtClean="0">
                <a:latin typeface="Times New Roman" pitchFamily="18" charset="0"/>
                <a:cs typeface="Times New Roman" pitchFamily="18" charset="0"/>
              </a:rPr>
              <a:t>Vertebro</a:t>
            </a:r>
            <a:r>
              <a:rPr lang="en-US" altLang="en-US" sz="2000" b="0" dirty="0" smtClean="0">
                <a:latin typeface="Times New Roman" pitchFamily="18" charset="0"/>
                <a:cs typeface="Times New Roman" pitchFamily="18" charset="0"/>
              </a:rPr>
              <a:t>-basilar</a:t>
            </a:r>
            <a:r>
              <a:rPr lang="en-US" alt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0" dirty="0" smtClean="0">
                <a:latin typeface="Times New Roman" pitchFamily="18" charset="0"/>
                <a:cs typeface="Times New Roman" pitchFamily="18" charset="0"/>
              </a:rPr>
              <a:t>insufficiency </a:t>
            </a:r>
          </a:p>
          <a:p>
            <a:pPr marL="355600" eaLnBrk="1" hangingPunct="1">
              <a:spcBef>
                <a:spcPts val="950"/>
              </a:spcBef>
              <a:buFont typeface="Wingdings" pitchFamily="2" charset="2"/>
              <a:buChar char="ü"/>
            </a:pPr>
            <a:r>
              <a:rPr lang="en-US" altLang="en-US" sz="2000" b="0" dirty="0" smtClean="0">
                <a:latin typeface="Times New Roman" pitchFamily="18" charset="0"/>
                <a:cs typeface="Times New Roman" pitchFamily="18" charset="0"/>
              </a:rPr>
              <a:t>Multiple sclerosis</a:t>
            </a:r>
          </a:p>
          <a:p>
            <a:pPr marL="355600" eaLnBrk="1" hangingPunct="1">
              <a:spcBef>
                <a:spcPts val="950"/>
              </a:spcBef>
              <a:buFont typeface="Wingdings" pitchFamily="2" charset="2"/>
              <a:buChar char="ü"/>
            </a:pPr>
            <a:r>
              <a:rPr lang="en-US" altLang="en-US" sz="2000" b="0" dirty="0" smtClean="0">
                <a:latin typeface="Times New Roman" pitchFamily="18" charset="0"/>
                <a:cs typeface="Times New Roman" pitchFamily="18" charset="0"/>
              </a:rPr>
              <a:t>Medicines (anticonvulsants, hypnotics)</a:t>
            </a:r>
          </a:p>
          <a:p>
            <a:pPr marL="355600" eaLnBrk="1" hangingPunct="1">
              <a:spcBef>
                <a:spcPts val="950"/>
              </a:spcBef>
              <a:buFont typeface="Wingdings" pitchFamily="2" charset="2"/>
              <a:buChar char="ü"/>
            </a:pPr>
            <a:r>
              <a:rPr lang="en-US" altLang="en-US" sz="2000" b="0" dirty="0" smtClean="0">
                <a:latin typeface="Times New Roman" pitchFamily="18" charset="0"/>
                <a:cs typeface="Times New Roman" pitchFamily="18" charset="0"/>
              </a:rPr>
              <a:t>Alcohol</a:t>
            </a:r>
          </a:p>
          <a:p>
            <a:pPr marL="355600" eaLnBrk="1" hangingPunct="1">
              <a:spcBef>
                <a:spcPts val="950"/>
              </a:spcBef>
              <a:buFont typeface="Wingdings" pitchFamily="2" charset="2"/>
              <a:buChar char="ü"/>
            </a:pPr>
            <a:r>
              <a:rPr lang="en-US" altLang="en-US" sz="2000" b="0" dirty="0" smtClean="0">
                <a:latin typeface="Times New Roman" pitchFamily="18" charset="0"/>
                <a:cs typeface="Times New Roman" pitchFamily="18" charset="0"/>
              </a:rPr>
              <a:t>Increased intracranial pressure, tumors of </a:t>
            </a:r>
            <a:r>
              <a:rPr lang="en-US" altLang="en-US" sz="2000" b="0" dirty="0" err="1" smtClean="0">
                <a:latin typeface="Times New Roman" pitchFamily="18" charset="0"/>
                <a:cs typeface="Times New Roman" pitchFamily="18" charset="0"/>
              </a:rPr>
              <a:t>pontocerebellar</a:t>
            </a:r>
            <a:r>
              <a:rPr lang="en-US" altLang="en-US" sz="2000" b="0" dirty="0" smtClean="0">
                <a:latin typeface="Times New Roman" pitchFamily="18" charset="0"/>
                <a:cs typeface="Times New Roman" pitchFamily="18" charset="0"/>
              </a:rPr>
              <a:t> angle</a:t>
            </a:r>
          </a:p>
        </p:txBody>
      </p:sp>
      <p:sp>
        <p:nvSpPr>
          <p:cNvPr id="7" name="object 3"/>
          <p:cNvSpPr txBox="1">
            <a:spLocks noChangeArrowheads="1"/>
          </p:cNvSpPr>
          <p:nvPr/>
        </p:nvSpPr>
        <p:spPr bwMode="auto">
          <a:xfrm>
            <a:off x="609600" y="1758950"/>
            <a:ext cx="3927475" cy="3209853"/>
          </a:xfrm>
          <a:prstGeom prst="rect">
            <a:avLst/>
          </a:prstGeom>
          <a:solidFill>
            <a:srgbClr val="FFFF99"/>
          </a:solidFill>
          <a:ln w="9144">
            <a:solidFill>
              <a:srgbClr val="FFFF00"/>
            </a:solidFill>
            <a:miter lim="800000"/>
            <a:headEnd/>
            <a:tailEnd/>
          </a:ln>
        </p:spPr>
        <p:txBody>
          <a:bodyPr lIns="0" tIns="267970" rIns="0" bIns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>
              <a:spcBef>
                <a:spcPts val="2113"/>
              </a:spcBef>
            </a:pPr>
            <a:r>
              <a:rPr lang="en-US" altLang="en-US" sz="2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Peripheral vertigo:</a:t>
            </a:r>
          </a:p>
          <a:p>
            <a:pPr marL="342900" indent="-342900" eaLnBrk="1" hangingPunct="1">
              <a:spcBef>
                <a:spcPts val="2113"/>
              </a:spcBef>
              <a:buFont typeface="Wingdings" pitchFamily="2" charset="2"/>
              <a:buChar char="ü"/>
            </a:pPr>
            <a:r>
              <a:rPr lang="en-US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Crystals in canal 50% </a:t>
            </a:r>
            <a:endParaRPr lang="en-US" altLang="en-US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spcBef>
                <a:spcPts val="2113"/>
              </a:spcBef>
              <a:buFont typeface="Wingdings" pitchFamily="2" charset="2"/>
              <a:buChar char="ü"/>
            </a:pPr>
            <a:r>
              <a:rPr lang="en-US" alt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Neuronitis</a:t>
            </a:r>
            <a:r>
              <a:rPr lang="en-US" alt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n. </a:t>
            </a:r>
            <a:r>
              <a:rPr lang="en-US" alt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vestibularis</a:t>
            </a:r>
            <a:r>
              <a:rPr lang="en-US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25% Meniere's disease </a:t>
            </a:r>
            <a:r>
              <a:rPr lang="en-US" alt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10%</a:t>
            </a:r>
          </a:p>
          <a:p>
            <a:pPr marL="342900" indent="-342900" eaLnBrk="1" hangingPunct="1">
              <a:spcBef>
                <a:spcPts val="2113"/>
              </a:spcBef>
              <a:buFont typeface="Wingdings" pitchFamily="2" charset="2"/>
              <a:buChar char="ü"/>
            </a:pPr>
            <a:r>
              <a:rPr lang="en-US" alt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Trauma</a:t>
            </a:r>
            <a:endParaRPr lang="en-US" altLang="en-US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spcBef>
                <a:spcPts val="2113"/>
              </a:spcBef>
              <a:buFont typeface="Wingdings" pitchFamily="2" charset="2"/>
              <a:buChar char="ü"/>
            </a:pPr>
            <a:r>
              <a:rPr lang="en-US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Ototoxic drugs (aminoglycosides)</a:t>
            </a:r>
          </a:p>
        </p:txBody>
      </p:sp>
    </p:spTree>
    <p:extLst>
      <p:ext uri="{BB962C8B-B14F-4D97-AF65-F5344CB8AC3E}">
        <p14:creationId xmlns:p14="http://schemas.microsoft.com/office/powerpoint/2010/main" val="318102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occurs during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rapid changes in the position of the head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Dizziness attacks are short-lived (&lt;60 sec)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Cause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migration of calcium carbonate crystals from the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utriculus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sacculus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into the semicircular canals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(mainly posterior)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Consequences: disruption of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endolymph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circulation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>
                <a:effectLst/>
                <a:latin typeface="Times New Roman" pitchFamily="18" charset="0"/>
                <a:cs typeface="Times New Roman" pitchFamily="18" charset="0"/>
              </a:rPr>
              <a:t>Benign paroxysmal positional vertigo</a:t>
            </a:r>
          </a:p>
        </p:txBody>
      </p:sp>
    </p:spTree>
    <p:extLst>
      <p:ext uri="{BB962C8B-B14F-4D97-AF65-F5344CB8AC3E}">
        <p14:creationId xmlns:p14="http://schemas.microsoft.com/office/powerpoint/2010/main" val="399646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447800"/>
            <a:ext cx="44958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Attacks of dizziness and deafness</a:t>
            </a: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Etiology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Viral infections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Autoimmune diseases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Migraine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Genetic factors</a:t>
            </a:r>
          </a:p>
          <a:p>
            <a:pPr marL="109728" indent="0"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Pathogenesis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increase of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endolymph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in semicircular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canals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Meniere's disease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438400"/>
            <a:ext cx="5394960" cy="2511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349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57200"/>
            <a:ext cx="57150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433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an involuntary,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constant, rhythmic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movement of the eyeball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that can be congenital or caused by a neurological injury or drug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use</a:t>
            </a:r>
          </a:p>
          <a:p>
            <a:pPr marL="109728" indent="0"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13"/>
              </a:spcBef>
              <a:buFontTx/>
              <a:buChar char="•"/>
            </a:pPr>
            <a:r>
              <a:rPr lang="en-US" altLang="en-US" sz="2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Optokinetic</a:t>
            </a: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when turning the head to the side in the extreme position, a small short-term </a:t>
            </a:r>
            <a:r>
              <a:rPr lang="en-US" alt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nystagmus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that temporarily fixes the image on the retina</a:t>
            </a:r>
          </a:p>
          <a:p>
            <a:pPr>
              <a:spcBef>
                <a:spcPts val="113"/>
              </a:spcBef>
              <a:buFontTx/>
              <a:buChar char="•"/>
            </a:pP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Pathological: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with damage to the semicircular canals, cerebellum, thalamus and cerebral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cortex</a:t>
            </a:r>
          </a:p>
          <a:p>
            <a:pPr>
              <a:spcBef>
                <a:spcPts val="113"/>
              </a:spcBef>
              <a:buFontTx/>
              <a:buChar char="•"/>
            </a:pPr>
            <a:endParaRPr lang="en-US" alt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13"/>
              </a:spcBef>
              <a:buFontTx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Side effects: drowsiness, nausea and vomiting (connection with the autonomic nervous system)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err="1">
                <a:effectLst/>
                <a:latin typeface="Times New Roman" pitchFamily="18" charset="0"/>
                <a:cs typeface="Times New Roman" pitchFamily="18" charset="0"/>
              </a:rPr>
              <a:t>Nystagmus</a:t>
            </a:r>
            <a:endParaRPr lang="en-US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64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Horizontal, vertical, rotary, circular or combined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Associated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nystagmus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(bulbs move in the same direction, synchronously)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Dissociated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nystagmus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(bulbs move to different sides - in case of mesencephalon damage)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err="1">
                <a:effectLst/>
                <a:latin typeface="Times New Roman" pitchFamily="18" charset="0"/>
                <a:cs typeface="Times New Roman" pitchFamily="18" charset="0"/>
              </a:rPr>
              <a:t>Nystagmus</a:t>
            </a:r>
            <a:endParaRPr lang="en-US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76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object 2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649287"/>
          </a:xfrm>
        </p:spPr>
        <p:txBody>
          <a:bodyPr tIns="154761">
            <a:noAutofit/>
          </a:bodyPr>
          <a:lstStyle/>
          <a:p>
            <a:pPr marL="2408238" algn="l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SENSE OF SMELL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563" name="object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3" y="2286000"/>
            <a:ext cx="5449887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4" name="object 4"/>
          <p:cNvSpPr txBox="1">
            <a:spLocks noChangeArrowheads="1"/>
          </p:cNvSpPr>
          <p:nvPr/>
        </p:nvSpPr>
        <p:spPr bwMode="auto">
          <a:xfrm>
            <a:off x="2427288" y="3643313"/>
            <a:ext cx="1582737" cy="686085"/>
          </a:xfrm>
          <a:prstGeom prst="rect">
            <a:avLst/>
          </a:prstGeom>
          <a:solidFill>
            <a:srgbClr val="8EB4E2"/>
          </a:solidFill>
          <a:ln w="9144">
            <a:solidFill>
              <a:srgbClr val="000000"/>
            </a:solidFill>
            <a:miter lim="800000"/>
            <a:headEnd/>
            <a:tailEnd/>
          </a:ln>
        </p:spPr>
        <p:txBody>
          <a:bodyPr lIns="0" tIns="3175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ts val="250"/>
              </a:spcBef>
            </a:pPr>
            <a:r>
              <a:rPr lang="en-US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Olfactory
epithelium</a:t>
            </a:r>
          </a:p>
        </p:txBody>
      </p:sp>
      <p:sp>
        <p:nvSpPr>
          <p:cNvPr id="66565" name="object 5"/>
          <p:cNvSpPr txBox="1">
            <a:spLocks noChangeArrowheads="1"/>
          </p:cNvSpPr>
          <p:nvPr/>
        </p:nvSpPr>
        <p:spPr bwMode="auto">
          <a:xfrm>
            <a:off x="4859338" y="1808606"/>
            <a:ext cx="1568450" cy="646972"/>
          </a:xfrm>
          <a:prstGeom prst="rect">
            <a:avLst/>
          </a:prstGeom>
          <a:solidFill>
            <a:srgbClr val="8EB4E2"/>
          </a:solidFill>
          <a:ln w="9144">
            <a:solidFill>
              <a:srgbClr val="000000"/>
            </a:solidFill>
            <a:miter lim="800000"/>
            <a:headEnd/>
            <a:tailEnd/>
          </a:ln>
        </p:spPr>
        <p:txBody>
          <a:bodyPr lIns="0" tIns="31115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ts val="250"/>
              </a:spcBef>
            </a:pPr>
            <a:r>
              <a:rPr lang="en-US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olfactory </a:t>
            </a:r>
            <a:r>
              <a:rPr lang="en-US" alt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bulbus</a:t>
            </a:r>
            <a:endParaRPr lang="en-US" altLang="en-US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6" name="object 6"/>
          <p:cNvSpPr txBox="1">
            <a:spLocks noChangeArrowheads="1"/>
          </p:cNvSpPr>
          <p:nvPr/>
        </p:nvSpPr>
        <p:spPr bwMode="auto">
          <a:xfrm>
            <a:off x="6573838" y="1500188"/>
            <a:ext cx="2355850" cy="685444"/>
          </a:xfrm>
          <a:prstGeom prst="rect">
            <a:avLst/>
          </a:prstGeom>
          <a:solidFill>
            <a:srgbClr val="8EB4E2"/>
          </a:solidFill>
          <a:ln w="9144">
            <a:solidFill>
              <a:srgbClr val="000000"/>
            </a:solidFill>
            <a:miter lim="800000"/>
            <a:headEnd/>
            <a:tailEnd/>
          </a:ln>
        </p:spPr>
        <p:txBody>
          <a:bodyPr lIns="0" tIns="31115" rIns="0" bIns="0">
            <a:spAutoFit/>
          </a:bodyPr>
          <a:lstStyle>
            <a:lvl1pPr marL="1968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250"/>
              </a:spcBef>
            </a:pPr>
            <a:r>
              <a:rPr lang="en-US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Olfactory tract
(</a:t>
            </a:r>
            <a:r>
              <a:rPr lang="sr-Latn-RS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cranial nerve)</a:t>
            </a:r>
          </a:p>
        </p:txBody>
      </p:sp>
      <p:sp>
        <p:nvSpPr>
          <p:cNvPr id="66567" name="object 7"/>
          <p:cNvSpPr txBox="1">
            <a:spLocks noChangeArrowheads="1"/>
          </p:cNvSpPr>
          <p:nvPr/>
        </p:nvSpPr>
        <p:spPr bwMode="auto">
          <a:xfrm>
            <a:off x="500063" y="5733173"/>
            <a:ext cx="8429625" cy="35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605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13"/>
              </a:spcBef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Humans detect more than 10,000 smells, but distinguish about 5,000</a:t>
            </a:r>
          </a:p>
        </p:txBody>
      </p:sp>
      <p:sp>
        <p:nvSpPr>
          <p:cNvPr id="66568" name="object 8"/>
          <p:cNvSpPr txBox="1">
            <a:spLocks noChangeArrowheads="1"/>
          </p:cNvSpPr>
          <p:nvPr/>
        </p:nvSpPr>
        <p:spPr bwMode="auto">
          <a:xfrm>
            <a:off x="428625" y="1225550"/>
            <a:ext cx="3997325" cy="1719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97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13"/>
              </a:spcBef>
              <a:buFontTx/>
              <a:buChar char="•"/>
            </a:pP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sense organs of smell-</a:t>
            </a:r>
          </a:p>
          <a:p>
            <a:pPr eaLnBrk="1" hangingPunct="1">
              <a:spcBef>
                <a:spcPts val="113"/>
              </a:spcBef>
            </a:pP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olfactory organs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contain chemoreceptors that detect the presence of various volatile substances</a:t>
            </a:r>
          </a:p>
        </p:txBody>
      </p:sp>
    </p:spTree>
    <p:extLst>
      <p:ext uri="{BB962C8B-B14F-4D97-AF65-F5344CB8AC3E}">
        <p14:creationId xmlns:p14="http://schemas.microsoft.com/office/powerpoint/2010/main" val="409372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object 2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647700"/>
          </a:xfrm>
        </p:spPr>
        <p:txBody>
          <a:bodyPr tIns="154508">
            <a:noAutofit/>
          </a:bodyPr>
          <a:lstStyle/>
          <a:p>
            <a:pPr marL="2643188" algn="l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Sense of smell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7" name="object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230313"/>
            <a:ext cx="4170362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object 4"/>
          <p:cNvSpPr txBox="1">
            <a:spLocks noChangeArrowheads="1"/>
          </p:cNvSpPr>
          <p:nvPr/>
        </p:nvSpPr>
        <p:spPr bwMode="auto">
          <a:xfrm>
            <a:off x="304800" y="1230313"/>
            <a:ext cx="7762875" cy="4718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605" rIns="0" bIns="0">
            <a:spAutoFit/>
          </a:bodyPr>
          <a:lstStyle>
            <a:lvl1pPr marL="355600" indent="-3429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13"/>
              </a:spcBef>
              <a:buFontTx/>
              <a:buChar char="•"/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The olfactory mucosa is located in the upper</a:t>
            </a:r>
          </a:p>
          <a:p>
            <a:pPr eaLnBrk="1" hangingPunct="1">
              <a:spcBef>
                <a:spcPts val="113"/>
              </a:spcBef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part of the nasal cavity and contains 3 types</a:t>
            </a:r>
          </a:p>
          <a:p>
            <a:pPr eaLnBrk="1" hangingPunct="1">
              <a:spcBef>
                <a:spcPts val="113"/>
              </a:spcBef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cell:</a:t>
            </a:r>
          </a:p>
          <a:p>
            <a:pPr eaLnBrk="1" hangingPunct="1">
              <a:spcBef>
                <a:spcPts val="113"/>
              </a:spcBef>
              <a:buFontTx/>
              <a:buChar char="•"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Olfactory receptor cells</a:t>
            </a:r>
          </a:p>
          <a:p>
            <a:pPr eaLnBrk="1" hangingPunct="1">
              <a:spcBef>
                <a:spcPts val="113"/>
              </a:spcBef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(neuron)</a:t>
            </a:r>
          </a:p>
          <a:p>
            <a:pPr eaLnBrk="1" hangingPunct="1">
              <a:spcBef>
                <a:spcPts val="113"/>
              </a:spcBef>
              <a:buFontTx/>
              <a:buChar char="•"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Supporting</a:t>
            </a:r>
          </a:p>
          <a:p>
            <a:pPr eaLnBrk="1" hangingPunct="1">
              <a:spcBef>
                <a:spcPts val="113"/>
              </a:spcBef>
              <a:buFontTx/>
              <a:buChar char="•"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Basal cells</a:t>
            </a:r>
          </a:p>
          <a:p>
            <a:pPr eaLnBrk="1" hangingPunct="1">
              <a:spcBef>
                <a:spcPts val="113"/>
              </a:spcBef>
              <a:buFontTx/>
              <a:buChar char="•"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Olfactory neurons:</a:t>
            </a:r>
          </a:p>
          <a:p>
            <a:pPr eaLnBrk="1" hangingPunct="1">
              <a:spcBef>
                <a:spcPts val="113"/>
              </a:spcBef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dendrites-cilia (receptors)</a:t>
            </a:r>
            <a:endParaRPr lang="sr-Latn-RS" altLang="en-U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13"/>
              </a:spcBef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 axons- enter the olfactory bulb</a:t>
            </a:r>
            <a:endParaRPr lang="sr-Latn-RS" altLang="en-U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13"/>
              </a:spcBef>
            </a:pPr>
            <a:endParaRPr lang="en-US" altLang="en-US" sz="2000" b="1" u="sng" dirty="0">
              <a:latin typeface="Palatino Linotype" pitchFamily="18" charset="0"/>
            </a:endParaRPr>
          </a:p>
          <a:p>
            <a:pPr eaLnBrk="1" hangingPunct="1">
              <a:spcBef>
                <a:spcPts val="1613"/>
              </a:spcBef>
            </a:pPr>
            <a:r>
              <a:rPr lang="en-US" altLang="en-US" sz="2200" u="sng" dirty="0">
                <a:latin typeface="Times New Roman" pitchFamily="18" charset="0"/>
                <a:cs typeface="Times New Roman" pitchFamily="18" charset="0"/>
              </a:rPr>
              <a:t>There is an adaptation of the receptors and this is the reason that after some time we do not smell our perfume</a:t>
            </a:r>
            <a:endParaRPr lang="en-US" altLang="en-US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11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object 2"/>
          <p:cNvSpPr txBox="1">
            <a:spLocks noChangeArrowheads="1"/>
          </p:cNvSpPr>
          <p:nvPr/>
        </p:nvSpPr>
        <p:spPr bwMode="auto">
          <a:xfrm>
            <a:off x="430213" y="430213"/>
            <a:ext cx="3497262" cy="1381125"/>
          </a:xfrm>
          <a:prstGeom prst="rect">
            <a:avLst/>
          </a:prstGeom>
          <a:solidFill>
            <a:srgbClr val="548E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620" rIns="0" bIns="0">
            <a:spAutoFit/>
          </a:bodyPr>
          <a:lstStyle>
            <a:lvl1pPr marL="382588" indent="6159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ts val="2675"/>
              </a:lnSpc>
              <a:spcBef>
                <a:spcPts val="63"/>
              </a:spcBef>
            </a:pPr>
            <a:r>
              <a:rPr lang="en-US" altLang="en-US" sz="2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Olfactory cells in the olfactory epithelium only live for about 2 months and are replaced by new cells</a:t>
            </a:r>
            <a:endParaRPr lang="en-US" altLang="en-US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1" name="object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475" y="1577975"/>
            <a:ext cx="4059238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object 4"/>
          <p:cNvSpPr txBox="1">
            <a:spLocks noChangeArrowheads="1"/>
          </p:cNvSpPr>
          <p:nvPr/>
        </p:nvSpPr>
        <p:spPr bwMode="auto">
          <a:xfrm>
            <a:off x="1254125" y="2895600"/>
            <a:ext cx="2673350" cy="318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095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ts val="100"/>
              </a:spcBef>
            </a:pPr>
            <a:r>
              <a:rPr lang="en-US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Regenerative basal
Cells</a:t>
            </a:r>
            <a:endParaRPr lang="sr-Latn-RS" altLang="en-US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ts val="100"/>
              </a:spcBef>
            </a:pPr>
            <a:r>
              <a:rPr lang="en-US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
Olfactory receptors
cells (neuron)
Support cells</a:t>
            </a:r>
            <a:endParaRPr lang="sr-Latn-RS" altLang="en-US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ts val="100"/>
              </a:spcBef>
            </a:pPr>
            <a:r>
              <a:rPr lang="en-US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
Olfactory cilia (dendrites) with receptors</a:t>
            </a:r>
            <a:endParaRPr lang="en-US" altLang="en-US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3" name="object 5"/>
          <p:cNvSpPr txBox="1">
            <a:spLocks noChangeArrowheads="1"/>
          </p:cNvSpPr>
          <p:nvPr/>
        </p:nvSpPr>
        <p:spPr bwMode="auto">
          <a:xfrm>
            <a:off x="4686300" y="533400"/>
            <a:ext cx="32019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604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ts val="113"/>
              </a:spcBef>
            </a:pPr>
            <a:r>
              <a:rPr lang="en-US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Olfactory axons - enter into
olfactory </a:t>
            </a:r>
            <a:r>
              <a:rPr lang="en-US" alt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bulbus</a:t>
            </a:r>
            <a:endParaRPr lang="en-US" altLang="en-US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29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lacrimal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apparatus consists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of the structures that produce, store, and remove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tears:</a:t>
            </a:r>
          </a:p>
          <a:p>
            <a:pPr>
              <a:buFont typeface="Wingdings" pitchFamily="2" charset="2"/>
              <a:buChar char="ü"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 lacrimal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glands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located on the underside of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upper eyelid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just above the outer corner of each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eye.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function of lacrimal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fluid is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to maintain moisture on the anterior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surface of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eyeball. </a:t>
            </a:r>
          </a:p>
          <a:p>
            <a:pPr>
              <a:buFont typeface="Wingdings" pitchFamily="2" charset="2"/>
              <a:buChar char="ü"/>
            </a:pP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lacrimal canal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consists of a duct at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inner corner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of each eye. These ducts collect tears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and empty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them into the lacrimal sacs. </a:t>
            </a:r>
          </a:p>
          <a:p>
            <a:pPr>
              <a:buFont typeface="Wingdings" pitchFamily="2" charset="2"/>
              <a:buChar char="ü"/>
            </a:pP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lacrimal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sac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is an enlargement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of the upper portion of the lacrimal duct.</a:t>
            </a:r>
          </a:p>
          <a:p>
            <a:pPr>
              <a:buFont typeface="Wingdings" pitchFamily="2" charset="2"/>
              <a:buChar char="ü"/>
            </a:pP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lacrimal duct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also known as 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nasolacrimal duct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is the passageway that drains excess tears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into the nose.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300" dirty="0">
                <a:effectLst/>
                <a:latin typeface="Times New Roman" pitchFamily="18" charset="0"/>
                <a:cs typeface="Times New Roman" pitchFamily="18" charset="0"/>
              </a:rPr>
              <a:t>The Lacrimal </a:t>
            </a:r>
            <a:r>
              <a:rPr lang="en-US" sz="3300" dirty="0" smtClean="0">
                <a:effectLst/>
                <a:latin typeface="Times New Roman" pitchFamily="18" charset="0"/>
                <a:cs typeface="Times New Roman" pitchFamily="18" charset="0"/>
              </a:rPr>
              <a:t>Apparatus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74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5030"/>
            <a:ext cx="4191000" cy="6075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69303" y="304800"/>
            <a:ext cx="41936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olfactory pathways from the bulb go to the brainstem, hypothalamus, thalamus, and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postcentral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gyrus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44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object 2"/>
          <p:cNvSpPr txBox="1">
            <a:spLocks noChangeArrowheads="1"/>
          </p:cNvSpPr>
          <p:nvPr/>
        </p:nvSpPr>
        <p:spPr bwMode="auto">
          <a:xfrm>
            <a:off x="421263" y="1230312"/>
            <a:ext cx="8512175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92075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725"/>
              </a:spcBef>
            </a:pPr>
            <a:r>
              <a:rPr lang="en-US" altLang="en-US" sz="2400" b="1" u="sng" dirty="0">
                <a:latin typeface="Times New Roman" pitchFamily="18" charset="0"/>
                <a:cs typeface="Times New Roman" pitchFamily="18" charset="0"/>
              </a:rPr>
              <a:t>Quantitative:</a:t>
            </a:r>
          </a:p>
          <a:p>
            <a:pPr eaLnBrk="1" hangingPunct="1">
              <a:spcBef>
                <a:spcPts val="725"/>
              </a:spcBef>
            </a:pP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Anosmia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- loss of sense of smell</a:t>
            </a:r>
          </a:p>
          <a:p>
            <a:pPr eaLnBrk="1" hangingPunct="1">
              <a:spcBef>
                <a:spcPts val="725"/>
              </a:spcBef>
            </a:pP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Hypoosmia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- reduced sense of smell</a:t>
            </a:r>
          </a:p>
          <a:p>
            <a:pPr eaLnBrk="1" hangingPunct="1">
              <a:spcBef>
                <a:spcPts val="725"/>
              </a:spcBef>
            </a:pP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Hyperosmia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– increased sensitivity to smells (pregnancy)</a:t>
            </a:r>
          </a:p>
          <a:p>
            <a:pPr eaLnBrk="1" hangingPunct="1">
              <a:spcBef>
                <a:spcPts val="725"/>
              </a:spcBef>
            </a:pPr>
            <a:endParaRPr lang="en-US" altLang="en-US" sz="2400" b="1" u="sng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725"/>
              </a:spcBef>
            </a:pPr>
            <a:r>
              <a:rPr lang="en-US" altLang="en-US" sz="2400" b="1" u="sng" dirty="0">
                <a:latin typeface="Times New Roman" pitchFamily="18" charset="0"/>
                <a:cs typeface="Times New Roman" pitchFamily="18" charset="0"/>
              </a:rPr>
              <a:t>Qualitative:</a:t>
            </a:r>
          </a:p>
          <a:p>
            <a:pPr eaLnBrk="1" hangingPunct="1">
              <a:spcBef>
                <a:spcPts val="725"/>
              </a:spcBef>
            </a:pP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Parosmia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- disturbed sense of smell (schizophrenia, hysteria)</a:t>
            </a:r>
          </a:p>
          <a:p>
            <a:pPr eaLnBrk="1" hangingPunct="1">
              <a:spcBef>
                <a:spcPts val="725"/>
              </a:spcBef>
            </a:pP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Kakosomia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– the feeling of an unpleasant smell</a:t>
            </a:r>
          </a:p>
          <a:p>
            <a:pPr eaLnBrk="1" hangingPunct="1">
              <a:spcBef>
                <a:spcPts val="725"/>
              </a:spcBef>
            </a:pP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Hallucination of smell (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phantasomia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) - after a head injury, infection of the upper respiratory tract, brain tumor, in some psychiatric diseases</a:t>
            </a:r>
            <a:endParaRPr lang="en-US" altLang="en-US" sz="1100" dirty="0">
              <a:solidFill>
                <a:srgbClr val="88888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59" name="object 3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647700"/>
          </a:xfrm>
        </p:spPr>
        <p:txBody>
          <a:bodyPr tIns="154508">
            <a:noAutofit/>
          </a:bodyPr>
          <a:lstStyle/>
          <a:p>
            <a:pPr marL="1293813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Disorders of the sense of smell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16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object 2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674687"/>
          </a:xfrm>
        </p:spPr>
        <p:txBody>
          <a:bodyPr tIns="179780">
            <a:noAutofit/>
          </a:bodyPr>
          <a:lstStyle/>
          <a:p>
            <a:pPr marL="1558925" algn="l" eaLnBrk="1" hangingPunct="1">
              <a:spcBef>
                <a:spcPts val="100"/>
              </a:spcBef>
            </a:pPr>
            <a:r>
              <a:rPr lang="en-US" altLang="en-US" sz="3200" i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Hypoosmia</a:t>
            </a: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and anosmia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83" name="object 3"/>
          <p:cNvSpPr txBox="1">
            <a:spLocks noChangeArrowheads="1"/>
          </p:cNvSpPr>
          <p:nvPr/>
        </p:nvSpPr>
        <p:spPr bwMode="auto">
          <a:xfrm>
            <a:off x="427038" y="1371600"/>
            <a:ext cx="7269162" cy="3327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80010" rIns="0" bIns="0">
            <a:spAutoFit/>
          </a:bodyPr>
          <a:lstStyle>
            <a:lvl1pPr marL="355600" indent="-3429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625"/>
              </a:spcBef>
              <a:buFontTx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</a:t>
            </a:r>
          </a:p>
          <a:p>
            <a:pPr eaLnBrk="1" hangingPunct="1">
              <a:spcBef>
                <a:spcPts val="625"/>
              </a:spcBef>
              <a:buFontTx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Upper respiratory tract infections (rhinitis, sinusitis)</a:t>
            </a:r>
          </a:p>
          <a:p>
            <a:pPr eaLnBrk="1" hangingPunct="1">
              <a:spcBef>
                <a:spcPts val="625"/>
              </a:spcBef>
              <a:buFontTx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Toxins, trauma</a:t>
            </a:r>
          </a:p>
          <a:p>
            <a:pPr eaLnBrk="1" hangingPunct="1">
              <a:spcBef>
                <a:spcPts val="625"/>
              </a:spcBef>
              <a:buFontTx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Neurodegenerative diseases</a:t>
            </a:r>
          </a:p>
          <a:p>
            <a:pPr eaLnBrk="1" hangingPunct="1">
              <a:spcBef>
                <a:spcPts val="625"/>
              </a:spcBef>
              <a:buFontTx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Schizophrenia, epilepsy</a:t>
            </a:r>
          </a:p>
          <a:p>
            <a:pPr eaLnBrk="1" hangingPunct="1">
              <a:spcBef>
                <a:spcPts val="625"/>
              </a:spcBef>
              <a:buFontTx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Cerebral degeneration</a:t>
            </a:r>
          </a:p>
          <a:p>
            <a:pPr eaLnBrk="1" hangingPunct="1">
              <a:spcBef>
                <a:spcPts val="625"/>
              </a:spcBef>
              <a:buFontTx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Migraine, cocaine</a:t>
            </a:r>
          </a:p>
          <a:p>
            <a:pPr eaLnBrk="1" hangingPunct="1">
              <a:spcBef>
                <a:spcPts val="625"/>
              </a:spcBef>
              <a:buFontTx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Nutritional: deficiency of vitamins A, B6, B12, </a:t>
            </a:r>
            <a:r>
              <a:rPr lang="en-US" alt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oligoelements</a:t>
            </a:r>
            <a:endParaRPr lang="en-US" alt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56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object 2"/>
          <p:cNvSpPr>
            <a:spLocks noGrp="1"/>
          </p:cNvSpPr>
          <p:nvPr>
            <p:ph type="title"/>
          </p:nvPr>
        </p:nvSpPr>
        <p:spPr>
          <a:xfrm>
            <a:off x="2667000" y="304800"/>
            <a:ext cx="3630613" cy="504825"/>
          </a:xfrm>
        </p:spPr>
        <p:txBody>
          <a:bodyPr tIns="12700">
            <a:noAutofit/>
          </a:bodyPr>
          <a:lstStyle/>
          <a:p>
            <a:pPr marL="12700" algn="ctr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SENSE OF TASTE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07" name="object 3"/>
          <p:cNvSpPr txBox="1">
            <a:spLocks noChangeArrowheads="1"/>
          </p:cNvSpPr>
          <p:nvPr/>
        </p:nvSpPr>
        <p:spPr bwMode="auto">
          <a:xfrm>
            <a:off x="685800" y="1143000"/>
            <a:ext cx="7788275" cy="24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4605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13"/>
              </a:spcBef>
              <a:buFontTx/>
              <a:buChar char="•"/>
            </a:pPr>
            <a:r>
              <a:rPr lang="en-US" altLang="en-US" sz="2100" b="1" dirty="0">
                <a:latin typeface="Palatino Linotype" pitchFamily="18" charset="0"/>
              </a:rPr>
              <a:t> 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Chemoreceptors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on the tongue are located in </a:t>
            </a:r>
            <a:r>
              <a:rPr lang="en-US" altLang="en-US" sz="2200" b="1" i="1" dirty="0">
                <a:latin typeface="Times New Roman" pitchFamily="18" charset="0"/>
                <a:cs typeface="Times New Roman" pitchFamily="18" charset="0"/>
              </a:rPr>
              <a:t>buds or</a:t>
            </a:r>
            <a:r>
              <a:rPr lang="sr-Latn-RS" altLang="en-US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b="1" i="1" dirty="0">
                <a:latin typeface="Times New Roman" pitchFamily="18" charset="0"/>
                <a:cs typeface="Times New Roman" pitchFamily="18" charset="0"/>
              </a:rPr>
              <a:t>nodules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, and in addition to them, the nodules also contain cells from which new receptors are created (receptors last 10 days) and supporting cells</a:t>
            </a:r>
          </a:p>
          <a:p>
            <a:pPr eaLnBrk="1" hangingPunct="1">
              <a:spcBef>
                <a:spcPts val="113"/>
              </a:spcBef>
              <a:buFontTx/>
              <a:buChar char="•"/>
            </a:pPr>
            <a:endParaRPr lang="en-US" altLang="en-U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13"/>
              </a:spcBef>
              <a:buFontTx/>
              <a:buChar char="•"/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  Buds are found on the tongue, but also in other parts of the oral cavity and in certain parts of the pharynx</a:t>
            </a:r>
          </a:p>
        </p:txBody>
      </p:sp>
      <p:pic>
        <p:nvPicPr>
          <p:cNvPr id="72708" name="object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352800"/>
            <a:ext cx="3322638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274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object 2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649287"/>
          </a:xfrm>
        </p:spPr>
        <p:txBody>
          <a:bodyPr tIns="154761">
            <a:noAutofit/>
          </a:bodyPr>
          <a:lstStyle/>
          <a:p>
            <a:pPr marL="1860550" algn="l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The bud consists of: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731" name="object 3"/>
          <p:cNvSpPr txBox="1">
            <a:spLocks noChangeArrowheads="1"/>
          </p:cNvSpPr>
          <p:nvPr/>
        </p:nvSpPr>
        <p:spPr bwMode="auto">
          <a:xfrm>
            <a:off x="457200" y="1368425"/>
            <a:ext cx="3121025" cy="306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85725" rIns="0" bIns="0">
            <a:spAutoFit/>
          </a:bodyPr>
          <a:lstStyle>
            <a:lvl1pPr marL="355600" indent="-3429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5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675"/>
              </a:spcBef>
              <a:buFontTx/>
              <a:buChar char="•"/>
            </a:pP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Pores:</a:t>
            </a:r>
          </a:p>
          <a:p>
            <a:pPr eaLnBrk="1" hangingPunct="1">
              <a:spcBef>
                <a:spcPts val="675"/>
              </a:spcBef>
            </a:pPr>
            <a:r>
              <a:rPr lang="sr-Latn-R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An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opening through which liquid in the mouth comes into contact with the surface of receptor cells</a:t>
            </a:r>
          </a:p>
          <a:p>
            <a:pPr eaLnBrk="1" hangingPunct="1">
              <a:spcBef>
                <a:spcPts val="675"/>
              </a:spcBef>
              <a:buFontTx/>
              <a:buChar char="•"/>
            </a:pP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Receptor cells</a:t>
            </a:r>
            <a:endParaRPr lang="sr-Latn-RS" altLang="en-US" sz="2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675"/>
              </a:spcBef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Modified epithelial cells</a:t>
            </a:r>
          </a:p>
        </p:txBody>
      </p:sp>
      <p:pic>
        <p:nvPicPr>
          <p:cNvPr id="73732" name="object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213" y="1444625"/>
            <a:ext cx="5284787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49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object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457201" y="1224595"/>
            <a:ext cx="8382000" cy="350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3970" rIns="0" bIns="0">
            <a:spAutoFit/>
          </a:bodyPr>
          <a:lstStyle>
            <a:lvl1pPr marL="12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113"/>
              </a:spcBef>
              <a:defRPr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5 basic flavors:</a:t>
            </a:r>
            <a:endParaRPr lang="sr-Latn-RS" altLang="en-US" sz="2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13"/>
              </a:spcBef>
              <a:defRPr/>
            </a:pPr>
            <a:endParaRPr lang="sr-Latn-RS" altLang="en-US" sz="2200" b="1" dirty="0">
              <a:latin typeface="Times New Roman" pitchFamily="18" charset="0"/>
              <a:cs typeface="Times New Roman" pitchFamily="18" charset="0"/>
            </a:endParaRPr>
          </a:p>
          <a:p>
            <a:pPr marL="469900" indent="-457200" eaLnBrk="1" hangingPunct="1">
              <a:spcBef>
                <a:spcPts val="113"/>
              </a:spcBef>
              <a:buFont typeface="+mj-lt"/>
              <a:buAutoNum type="arabicPeriod"/>
              <a:defRPr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Salty</a:t>
            </a:r>
          </a:p>
          <a:p>
            <a:pPr marL="469900" indent="-457200" eaLnBrk="1" hangingPunct="1">
              <a:spcBef>
                <a:spcPts val="113"/>
              </a:spcBef>
              <a:buFont typeface="+mj-lt"/>
              <a:buAutoNum type="arabicPeriod"/>
              <a:defRPr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Sour</a:t>
            </a:r>
          </a:p>
          <a:p>
            <a:pPr marL="469900" indent="-457200" eaLnBrk="1" hangingPunct="1">
              <a:spcBef>
                <a:spcPts val="113"/>
              </a:spcBef>
              <a:buFont typeface="+mj-lt"/>
              <a:buAutoNum type="arabicPeriod"/>
              <a:defRPr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Bitter</a:t>
            </a:r>
          </a:p>
          <a:p>
            <a:pPr marL="469900" indent="-457200" eaLnBrk="1" hangingPunct="1">
              <a:spcBef>
                <a:spcPts val="113"/>
              </a:spcBef>
              <a:buFont typeface="+mj-lt"/>
              <a:buAutoNum type="arabicPeriod"/>
              <a:defRPr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Sweet</a:t>
            </a:r>
          </a:p>
          <a:p>
            <a:pPr marL="469900" indent="-457200" eaLnBrk="1" hangingPunct="1">
              <a:spcBef>
                <a:spcPts val="113"/>
              </a:spcBef>
              <a:buFont typeface="+mj-lt"/>
              <a:buAutoNum type="arabicPeriod"/>
              <a:defRPr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Umami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(a pleasant taste that is a combination of different tastes.</a:t>
            </a:r>
          </a:p>
          <a:p>
            <a:pPr eaLnBrk="1" hangingPunct="1">
              <a:spcBef>
                <a:spcPts val="113"/>
              </a:spcBef>
              <a:defRPr/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It comes from </a:t>
            </a:r>
            <a:r>
              <a:rPr lang="en-US" altLang="en-US" sz="2200" b="1" i="1" dirty="0">
                <a:latin typeface="Times New Roman" pitchFamily="18" charset="0"/>
                <a:cs typeface="Times New Roman" pitchFamily="18" charset="0"/>
              </a:rPr>
              <a:t>monosodium glutamate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(a protein food) in many foods </a:t>
            </a:r>
            <a:endParaRPr lang="en-US" alt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13"/>
              </a:spcBef>
              <a:defRPr/>
            </a:pP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such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as meat, fish, vegetables and dairy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products.</a:t>
            </a:r>
            <a:endParaRPr lang="en-US" altLang="en-U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13"/>
              </a:spcBef>
              <a:defRPr/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Borrowed expression from the Japanese language</a:t>
            </a:r>
          </a:p>
        </p:txBody>
      </p:sp>
      <p:sp>
        <p:nvSpPr>
          <p:cNvPr id="74755" name="object 3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715962"/>
          </a:xfrm>
        </p:spPr>
        <p:txBody>
          <a:bodyPr tIns="221183">
            <a:noAutofit/>
          </a:bodyPr>
          <a:lstStyle/>
          <a:p>
            <a:pPr marL="2595563" algn="l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Physiology of taste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38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8" name="object 2"/>
          <p:cNvGrpSpPr>
            <a:grpSpLocks/>
          </p:cNvGrpSpPr>
          <p:nvPr/>
        </p:nvGrpSpPr>
        <p:grpSpPr bwMode="auto">
          <a:xfrm>
            <a:off x="2103438" y="546100"/>
            <a:ext cx="5135562" cy="5986463"/>
            <a:chOff x="2103277" y="546405"/>
            <a:chExt cx="5135880" cy="5986780"/>
          </a:xfrm>
        </p:grpSpPr>
        <p:pic>
          <p:nvPicPr>
            <p:cNvPr id="75783" name="object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3277" y="546405"/>
              <a:ext cx="4578621" cy="5986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784" name="object 4"/>
            <p:cNvSpPr>
              <a:spLocks noChangeArrowheads="1"/>
            </p:cNvSpPr>
            <p:nvPr/>
          </p:nvSpPr>
          <p:spPr bwMode="auto">
            <a:xfrm>
              <a:off x="2207641" y="2965449"/>
              <a:ext cx="5031740" cy="3085465"/>
            </a:xfrm>
            <a:custGeom>
              <a:avLst/>
              <a:gdLst>
                <a:gd name="T0" fmla="*/ 1361122 w 5031740"/>
                <a:gd name="T1" fmla="*/ 2517141 h 3085465"/>
                <a:gd name="T2" fmla="*/ 1271651 w 5031740"/>
                <a:gd name="T3" fmla="*/ 2489455 h 3085465"/>
                <a:gd name="T4" fmla="*/ 1271143 w 5031740"/>
                <a:gd name="T5" fmla="*/ 2499615 h 3085465"/>
                <a:gd name="T6" fmla="*/ 227965 w 5031740"/>
                <a:gd name="T7" fmla="*/ 2743327 h 3085465"/>
                <a:gd name="T8" fmla="*/ 1338211 w 5031740"/>
                <a:gd name="T9" fmla="*/ 2534183 h 3085465"/>
                <a:gd name="T10" fmla="*/ 1287018 w 5031740"/>
                <a:gd name="T11" fmla="*/ 2579497 h 3085465"/>
                <a:gd name="T12" fmla="*/ 1289177 w 5031740"/>
                <a:gd name="T13" fmla="*/ 2586101 h 3085465"/>
                <a:gd name="T14" fmla="*/ 1295527 w 5031740"/>
                <a:gd name="T15" fmla="*/ 2589023 h 3085465"/>
                <a:gd name="T16" fmla="*/ 1372235 w 5031740"/>
                <a:gd name="T17" fmla="*/ 2520951 h 3085465"/>
                <a:gd name="T18" fmla="*/ 1520444 w 5031740"/>
                <a:gd name="T19" fmla="*/ 100965 h 3085465"/>
                <a:gd name="T20" fmla="*/ 1513586 w 5031740"/>
                <a:gd name="T21" fmla="*/ 99568 h 3085465"/>
                <a:gd name="T22" fmla="*/ 1509522 w 5031740"/>
                <a:gd name="T23" fmla="*/ 105283 h 3085465"/>
                <a:gd name="T24" fmla="*/ 1565554 w 5031740"/>
                <a:gd name="T25" fmla="*/ 149034 h 3085465"/>
                <a:gd name="T26" fmla="*/ 0 w 5031740"/>
                <a:gd name="T27" fmla="*/ 12700 h 3085465"/>
                <a:gd name="T28" fmla="*/ 1505585 w 5031740"/>
                <a:gd name="T29" fmla="*/ 188849 h 3085465"/>
                <a:gd name="T30" fmla="*/ 1501013 w 5031740"/>
                <a:gd name="T31" fmla="*/ 194056 h 3085465"/>
                <a:gd name="T32" fmla="*/ 1503934 w 5031740"/>
                <a:gd name="T33" fmla="*/ 200406 h 3085465"/>
                <a:gd name="T34" fmla="*/ 1510919 w 5031740"/>
                <a:gd name="T35" fmla="*/ 200406 h 3085465"/>
                <a:gd name="T36" fmla="*/ 1600835 w 5031740"/>
                <a:gd name="T37" fmla="*/ 158750 h 3085465"/>
                <a:gd name="T38" fmla="*/ 4191885 w 5031740"/>
                <a:gd name="T39" fmla="*/ 2665603 h 3085465"/>
                <a:gd name="T40" fmla="*/ 2388970 w 5031740"/>
                <a:gd name="T41" fmla="*/ 3047683 h 3085465"/>
                <a:gd name="T42" fmla="*/ 2398268 w 5031740"/>
                <a:gd name="T43" fmla="*/ 3039287 h 3085465"/>
                <a:gd name="T44" fmla="*/ 2449068 w 5031740"/>
                <a:gd name="T45" fmla="*/ 2993567 h 3085465"/>
                <a:gd name="T46" fmla="*/ 2446908 w 5031740"/>
                <a:gd name="T47" fmla="*/ 2986951 h 3085465"/>
                <a:gd name="T48" fmla="*/ 2440558 w 5031740"/>
                <a:gd name="T49" fmla="*/ 2984131 h 3085465"/>
                <a:gd name="T50" fmla="*/ 2364358 w 5031740"/>
                <a:gd name="T51" fmla="*/ 3052827 h 3085465"/>
                <a:gd name="T52" fmla="*/ 2465196 w 5031740"/>
                <a:gd name="T53" fmla="*/ 3083573 h 3085465"/>
                <a:gd name="T54" fmla="*/ 2465704 w 5031740"/>
                <a:gd name="T55" fmla="*/ 3073323 h 3085465"/>
                <a:gd name="T56" fmla="*/ 2400972 w 5031740"/>
                <a:gd name="T57" fmla="*/ 3051695 h 3085465"/>
                <a:gd name="T58" fmla="*/ 2385198 w 5031740"/>
                <a:gd name="T59" fmla="*/ 3054973 h 3085465"/>
                <a:gd name="T60" fmla="*/ 4194428 w 5031740"/>
                <a:gd name="T61" fmla="*/ 2678037 h 3085465"/>
                <a:gd name="T62" fmla="*/ 5028308 w 5031740"/>
                <a:gd name="T63" fmla="*/ 992251 h 3085465"/>
                <a:gd name="T64" fmla="*/ 3512566 w 5031740"/>
                <a:gd name="T65" fmla="*/ 1317881 h 3085465"/>
                <a:gd name="T66" fmla="*/ 3507866 w 5031740"/>
                <a:gd name="T67" fmla="*/ 1308737 h 3085465"/>
                <a:gd name="T68" fmla="*/ 3429634 w 5031740"/>
                <a:gd name="T69" fmla="*/ 1379476 h 3085465"/>
                <a:gd name="T70" fmla="*/ 3531362 w 5031740"/>
                <a:gd name="T71" fmla="*/ 1407289 h 3085465"/>
                <a:gd name="T72" fmla="*/ 3531488 w 5031740"/>
                <a:gd name="T73" fmla="*/ 1397129 h 3085465"/>
                <a:gd name="T74" fmla="*/ 3466286 w 5031740"/>
                <a:gd name="T75" fmla="*/ 1377317 h 308546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31740"/>
                <a:gd name="T115" fmla="*/ 0 h 3085465"/>
                <a:gd name="T116" fmla="*/ 5031740 w 5031740"/>
                <a:gd name="T117" fmla="*/ 3085465 h 308546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31740" h="3085465">
                  <a:moveTo>
                    <a:pt x="1372235" y="2520950"/>
                  </a:moveTo>
                  <a:lnTo>
                    <a:pt x="1361122" y="2517140"/>
                  </a:lnTo>
                  <a:lnTo>
                    <a:pt x="1275207" y="2487676"/>
                  </a:lnTo>
                  <a:lnTo>
                    <a:pt x="1271651" y="2489454"/>
                  </a:lnTo>
                  <a:lnTo>
                    <a:pt x="1269365" y="2496058"/>
                  </a:lnTo>
                  <a:lnTo>
                    <a:pt x="1271143" y="2499614"/>
                  </a:lnTo>
                  <a:lnTo>
                    <a:pt x="1335519" y="2521775"/>
                  </a:lnTo>
                  <a:lnTo>
                    <a:pt x="227965" y="2743327"/>
                  </a:lnTo>
                  <a:lnTo>
                    <a:pt x="230505" y="2755773"/>
                  </a:lnTo>
                  <a:lnTo>
                    <a:pt x="1338211" y="2534183"/>
                  </a:lnTo>
                  <a:lnTo>
                    <a:pt x="1289685" y="2577211"/>
                  </a:lnTo>
                  <a:lnTo>
                    <a:pt x="1287018" y="2579497"/>
                  </a:lnTo>
                  <a:lnTo>
                    <a:pt x="1286764" y="2583561"/>
                  </a:lnTo>
                  <a:lnTo>
                    <a:pt x="1289177" y="2586101"/>
                  </a:lnTo>
                  <a:lnTo>
                    <a:pt x="1291463" y="2588768"/>
                  </a:lnTo>
                  <a:lnTo>
                    <a:pt x="1295527" y="2589022"/>
                  </a:lnTo>
                  <a:lnTo>
                    <a:pt x="1298067" y="2586736"/>
                  </a:lnTo>
                  <a:lnTo>
                    <a:pt x="1372235" y="2520950"/>
                  </a:lnTo>
                  <a:close/>
                </a:path>
                <a:path w="5031740" h="3085465">
                  <a:moveTo>
                    <a:pt x="1600835" y="158750"/>
                  </a:moveTo>
                  <a:lnTo>
                    <a:pt x="1520444" y="100965"/>
                  </a:lnTo>
                  <a:lnTo>
                    <a:pt x="1517523" y="98933"/>
                  </a:lnTo>
                  <a:lnTo>
                    <a:pt x="1513586" y="99568"/>
                  </a:lnTo>
                  <a:lnTo>
                    <a:pt x="1511554" y="102362"/>
                  </a:lnTo>
                  <a:lnTo>
                    <a:pt x="1509522" y="105283"/>
                  </a:lnTo>
                  <a:lnTo>
                    <a:pt x="1510157" y="109220"/>
                  </a:lnTo>
                  <a:lnTo>
                    <a:pt x="1565554" y="149034"/>
                  </a:lnTo>
                  <a:lnTo>
                    <a:pt x="1270" y="0"/>
                  </a:lnTo>
                  <a:lnTo>
                    <a:pt x="0" y="12700"/>
                  </a:lnTo>
                  <a:lnTo>
                    <a:pt x="1564360" y="161607"/>
                  </a:lnTo>
                  <a:lnTo>
                    <a:pt x="1505585" y="188849"/>
                  </a:lnTo>
                  <a:lnTo>
                    <a:pt x="1502410" y="190246"/>
                  </a:lnTo>
                  <a:lnTo>
                    <a:pt x="1501013" y="194056"/>
                  </a:lnTo>
                  <a:lnTo>
                    <a:pt x="1502537" y="197231"/>
                  </a:lnTo>
                  <a:lnTo>
                    <a:pt x="1503934" y="200406"/>
                  </a:lnTo>
                  <a:lnTo>
                    <a:pt x="1507744" y="201803"/>
                  </a:lnTo>
                  <a:lnTo>
                    <a:pt x="1510919" y="200406"/>
                  </a:lnTo>
                  <a:lnTo>
                    <a:pt x="1589862" y="163830"/>
                  </a:lnTo>
                  <a:lnTo>
                    <a:pt x="1600835" y="158750"/>
                  </a:lnTo>
                  <a:close/>
                </a:path>
                <a:path w="5031740" h="3085465">
                  <a:moveTo>
                    <a:pt x="4194429" y="2678036"/>
                  </a:moveTo>
                  <a:lnTo>
                    <a:pt x="4191889" y="2665603"/>
                  </a:lnTo>
                  <a:lnTo>
                    <a:pt x="2398268" y="3039287"/>
                  </a:lnTo>
                  <a:lnTo>
                    <a:pt x="2388971" y="3047682"/>
                  </a:lnTo>
                  <a:lnTo>
                    <a:pt x="2392769" y="3044240"/>
                  </a:lnTo>
                  <a:lnTo>
                    <a:pt x="2398268" y="3039287"/>
                  </a:lnTo>
                  <a:lnTo>
                    <a:pt x="2446401" y="2995917"/>
                  </a:lnTo>
                  <a:lnTo>
                    <a:pt x="2449068" y="2993567"/>
                  </a:lnTo>
                  <a:lnTo>
                    <a:pt x="2449322" y="2989554"/>
                  </a:lnTo>
                  <a:lnTo>
                    <a:pt x="2446909" y="2986951"/>
                  </a:lnTo>
                  <a:lnTo>
                    <a:pt x="2444623" y="2984347"/>
                  </a:lnTo>
                  <a:lnTo>
                    <a:pt x="2440559" y="2984131"/>
                  </a:lnTo>
                  <a:lnTo>
                    <a:pt x="2437892" y="2986481"/>
                  </a:lnTo>
                  <a:lnTo>
                    <a:pt x="2364359" y="3052826"/>
                  </a:lnTo>
                  <a:lnTo>
                    <a:pt x="2461641" y="3085363"/>
                  </a:lnTo>
                  <a:lnTo>
                    <a:pt x="2465197" y="3083572"/>
                  </a:lnTo>
                  <a:lnTo>
                    <a:pt x="2467483" y="3076918"/>
                  </a:lnTo>
                  <a:lnTo>
                    <a:pt x="2465705" y="3073323"/>
                  </a:lnTo>
                  <a:lnTo>
                    <a:pt x="2415336" y="3056483"/>
                  </a:lnTo>
                  <a:lnTo>
                    <a:pt x="2400973" y="3051695"/>
                  </a:lnTo>
                  <a:lnTo>
                    <a:pt x="2377948" y="3056483"/>
                  </a:lnTo>
                  <a:lnTo>
                    <a:pt x="2385199" y="3054972"/>
                  </a:lnTo>
                  <a:lnTo>
                    <a:pt x="2400973" y="3051695"/>
                  </a:lnTo>
                  <a:lnTo>
                    <a:pt x="4194429" y="2678036"/>
                  </a:lnTo>
                  <a:close/>
                </a:path>
                <a:path w="5031740" h="3085465">
                  <a:moveTo>
                    <a:pt x="5031359" y="1004697"/>
                  </a:moveTo>
                  <a:lnTo>
                    <a:pt x="5028311" y="992251"/>
                  </a:lnTo>
                  <a:lnTo>
                    <a:pt x="3463290" y="1364894"/>
                  </a:lnTo>
                  <a:lnTo>
                    <a:pt x="3512566" y="1317879"/>
                  </a:lnTo>
                  <a:lnTo>
                    <a:pt x="3512693" y="1313815"/>
                  </a:lnTo>
                  <a:lnTo>
                    <a:pt x="3507867" y="1308735"/>
                  </a:lnTo>
                  <a:lnTo>
                    <a:pt x="3503803" y="1308608"/>
                  </a:lnTo>
                  <a:lnTo>
                    <a:pt x="3429635" y="1379474"/>
                  </a:lnTo>
                  <a:lnTo>
                    <a:pt x="3527806" y="1409192"/>
                  </a:lnTo>
                  <a:lnTo>
                    <a:pt x="3531362" y="1407287"/>
                  </a:lnTo>
                  <a:lnTo>
                    <a:pt x="3533394" y="1400683"/>
                  </a:lnTo>
                  <a:lnTo>
                    <a:pt x="3531489" y="1397127"/>
                  </a:lnTo>
                  <a:lnTo>
                    <a:pt x="3484257" y="1382776"/>
                  </a:lnTo>
                  <a:lnTo>
                    <a:pt x="3466287" y="1377315"/>
                  </a:lnTo>
                  <a:lnTo>
                    <a:pt x="5031359" y="10046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75779" name="object 5"/>
          <p:cNvSpPr txBox="1">
            <a:spLocks noChangeArrowheads="1"/>
          </p:cNvSpPr>
          <p:nvPr/>
        </p:nvSpPr>
        <p:spPr bwMode="auto">
          <a:xfrm>
            <a:off x="6518499" y="5343525"/>
            <a:ext cx="14414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335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00"/>
              </a:spcBef>
            </a:pPr>
            <a:r>
              <a:rPr lang="en-US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Sweet</a:t>
            </a:r>
          </a:p>
        </p:txBody>
      </p:sp>
      <p:sp>
        <p:nvSpPr>
          <p:cNvPr id="75780" name="object 6"/>
          <p:cNvSpPr txBox="1">
            <a:spLocks noChangeArrowheads="1"/>
          </p:cNvSpPr>
          <p:nvPr/>
        </p:nvSpPr>
        <p:spPr bwMode="auto">
          <a:xfrm>
            <a:off x="7207530" y="3589338"/>
            <a:ext cx="16700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335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00"/>
              </a:spcBef>
            </a:pPr>
            <a:r>
              <a:rPr lang="en-US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Sour</a:t>
            </a:r>
          </a:p>
        </p:txBody>
      </p:sp>
      <p:sp>
        <p:nvSpPr>
          <p:cNvPr id="75781" name="object 7"/>
          <p:cNvSpPr>
            <a:spLocks noGrp="1"/>
          </p:cNvSpPr>
          <p:nvPr>
            <p:ph type="title"/>
          </p:nvPr>
        </p:nvSpPr>
        <p:spPr>
          <a:xfrm>
            <a:off x="833021" y="2590800"/>
            <a:ext cx="1374775" cy="506412"/>
          </a:xfrm>
        </p:spPr>
        <p:txBody>
          <a:bodyPr tIns="13335">
            <a:normAutofit fontScale="90000"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en-US" altLang="en-US" sz="3200" b="0" i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Bitter</a:t>
            </a:r>
            <a:endParaRPr lang="en-US" altLang="en-US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782" name="object 8"/>
          <p:cNvSpPr txBox="1">
            <a:spLocks noChangeArrowheads="1"/>
          </p:cNvSpPr>
          <p:nvPr/>
        </p:nvSpPr>
        <p:spPr bwMode="auto">
          <a:xfrm>
            <a:off x="1600200" y="5410200"/>
            <a:ext cx="14097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335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00"/>
              </a:spcBef>
            </a:pPr>
            <a:r>
              <a:rPr lang="en-US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Salty</a:t>
            </a:r>
          </a:p>
        </p:txBody>
      </p:sp>
    </p:spTree>
    <p:extLst>
      <p:ext uri="{BB962C8B-B14F-4D97-AF65-F5344CB8AC3E}">
        <p14:creationId xmlns:p14="http://schemas.microsoft.com/office/powerpoint/2010/main" val="71968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object 2"/>
          <p:cNvSpPr>
            <a:spLocks noGrp="1"/>
          </p:cNvSpPr>
          <p:nvPr>
            <p:ph type="title"/>
          </p:nvPr>
        </p:nvSpPr>
        <p:spPr>
          <a:xfrm>
            <a:off x="914400" y="228600"/>
            <a:ext cx="7810500" cy="504825"/>
          </a:xfrm>
        </p:spPr>
        <p:txBody>
          <a:bodyPr tIns="12700">
            <a:normAutofit fontScale="90000"/>
          </a:bodyPr>
          <a:lstStyle/>
          <a:p>
            <a:pPr marL="12700" algn="ctr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Mechanism of taste sensation stimulation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803" name="object 3"/>
          <p:cNvSpPr txBox="1">
            <a:spLocks noChangeArrowheads="1"/>
          </p:cNvSpPr>
          <p:nvPr/>
        </p:nvSpPr>
        <p:spPr bwMode="auto">
          <a:xfrm>
            <a:off x="304800" y="1066800"/>
            <a:ext cx="5053013" cy="469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92075" rIns="0" bIns="0">
            <a:spAutoFit/>
          </a:bodyPr>
          <a:lstStyle>
            <a:lvl1pPr marL="508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725"/>
              </a:spcBef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Savory:</a:t>
            </a:r>
          </a:p>
          <a:p>
            <a:pPr eaLnBrk="1" hangingPunct="1">
              <a:spcBef>
                <a:spcPts val="725"/>
              </a:spcBef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opening of voltage-dependent Na</a:t>
            </a:r>
            <a:r>
              <a:rPr lang="en-US" altLang="en-US" sz="2200" b="1" baseline="300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 channels</a:t>
            </a:r>
          </a:p>
          <a:p>
            <a:pPr eaLnBrk="1" hangingPunct="1">
              <a:spcBef>
                <a:spcPts val="725"/>
              </a:spcBef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(depolarization) </a:t>
            </a:r>
            <a:r>
              <a:rPr lang="sr-Latn-RS" altLang="en-US" sz="2200" dirty="0">
                <a:latin typeface="Times New Roman" pitchFamily="18" charset="0"/>
                <a:cs typeface="Times New Roman" pitchFamily="18" charset="0"/>
              </a:rPr>
              <a:t>---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 opening of Ca</a:t>
            </a:r>
            <a:r>
              <a:rPr lang="en-US" altLang="en-US" sz="2200" baseline="30000" dirty="0">
                <a:latin typeface="Times New Roman" pitchFamily="18" charset="0"/>
                <a:cs typeface="Times New Roman" pitchFamily="18" charset="0"/>
              </a:rPr>
              <a:t>2+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channels</a:t>
            </a:r>
            <a:r>
              <a:rPr lang="sr-Latn-RS" altLang="en-US" sz="2200" dirty="0">
                <a:latin typeface="Times New Roman" pitchFamily="18" charset="0"/>
                <a:cs typeface="Times New Roman" pitchFamily="18" charset="0"/>
              </a:rPr>
              <a:t> -----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release of neurotransmitters</a:t>
            </a:r>
          </a:p>
          <a:p>
            <a:pPr eaLnBrk="1" hangingPunct="1">
              <a:spcBef>
                <a:spcPts val="725"/>
              </a:spcBef>
            </a:pPr>
            <a:endParaRPr lang="en-US" altLang="en-US" sz="2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725"/>
              </a:spcBef>
            </a:pPr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Sour: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en-US" sz="2200" baseline="300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 binds to receptors:</a:t>
            </a:r>
          </a:p>
          <a:p>
            <a:pPr eaLnBrk="1" hangingPunct="1">
              <a:spcBef>
                <a:spcPts val="725"/>
              </a:spcBef>
            </a:pP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closing of K</a:t>
            </a:r>
            <a:r>
              <a:rPr lang="en-US" altLang="en-US" sz="2200" baseline="300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 channels</a:t>
            </a:r>
          </a:p>
          <a:p>
            <a:pPr eaLnBrk="1" hangingPunct="1">
              <a:spcBef>
                <a:spcPts val="725"/>
              </a:spcBef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opening of voltage-dependent Na</a:t>
            </a:r>
            <a:r>
              <a:rPr lang="en-US" altLang="en-US" sz="2200" b="1" baseline="300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 channels</a:t>
            </a:r>
            <a:r>
              <a:rPr lang="sr-Latn-RS" alt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(depolarization) </a:t>
            </a:r>
            <a:r>
              <a:rPr lang="sr-Latn-RS" altLang="en-US" sz="2200" dirty="0">
                <a:latin typeface="Times New Roman" pitchFamily="18" charset="0"/>
                <a:cs typeface="Times New Roman" pitchFamily="18" charset="0"/>
              </a:rPr>
              <a:t>-----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 opening of Ca</a:t>
            </a:r>
            <a:r>
              <a:rPr lang="en-US" altLang="en-US" sz="2200" baseline="30000" dirty="0">
                <a:latin typeface="Times New Roman" pitchFamily="18" charset="0"/>
                <a:cs typeface="Times New Roman" pitchFamily="18" charset="0"/>
              </a:rPr>
              <a:t>2+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channels</a:t>
            </a:r>
            <a:r>
              <a:rPr lang="sr-Latn-RS" altLang="en-US" sz="2200" dirty="0">
                <a:latin typeface="Times New Roman" pitchFamily="18" charset="0"/>
                <a:cs typeface="Times New Roman" pitchFamily="18" charset="0"/>
              </a:rPr>
              <a:t> ----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release of neurotransmitters</a:t>
            </a:r>
          </a:p>
        </p:txBody>
      </p:sp>
      <p:pic>
        <p:nvPicPr>
          <p:cNvPr id="76804" name="object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513" y="1216025"/>
            <a:ext cx="3900487" cy="543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547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object 2"/>
          <p:cNvSpPr>
            <a:spLocks noGrp="1"/>
          </p:cNvSpPr>
          <p:nvPr>
            <p:ph type="title"/>
          </p:nvPr>
        </p:nvSpPr>
        <p:spPr>
          <a:xfrm>
            <a:off x="1981200" y="381000"/>
            <a:ext cx="1941512" cy="504825"/>
          </a:xfrm>
        </p:spPr>
        <p:txBody>
          <a:bodyPr tIns="12700">
            <a:no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en-US" altLang="en-US" sz="36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Sweet</a:t>
            </a:r>
            <a:endParaRPr lang="en-US" altLang="en-US" sz="36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27" name="object 3"/>
          <p:cNvSpPr txBox="1">
            <a:spLocks noChangeArrowheads="1"/>
          </p:cNvSpPr>
          <p:nvPr/>
        </p:nvSpPr>
        <p:spPr bwMode="auto">
          <a:xfrm>
            <a:off x="304800" y="1655763"/>
            <a:ext cx="4121150" cy="272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85090" rIns="0" bIns="0">
            <a:spAutoFit/>
          </a:bodyPr>
          <a:lstStyle>
            <a:lvl1pPr marL="381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675"/>
              </a:spcBef>
            </a:pP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Glucose binds to receptors</a:t>
            </a:r>
          </a:p>
          <a:p>
            <a:pPr eaLnBrk="1" hangingPunct="1">
              <a:spcBef>
                <a:spcPts val="675"/>
              </a:spcBef>
            </a:pP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 protein → activation of </a:t>
            </a:r>
            <a:r>
              <a:rPr lang="en-US" alt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adenylate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cyclase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alt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cAMP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→ PKA → blockade of K</a:t>
            </a:r>
            <a:r>
              <a:rPr lang="en-US" altLang="en-US" sz="22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channels</a:t>
            </a:r>
          </a:p>
          <a:p>
            <a:pPr eaLnBrk="1" hangingPunct="1">
              <a:spcBef>
                <a:spcPts val="675"/>
              </a:spcBef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(depolarization)</a:t>
            </a:r>
          </a:p>
          <a:p>
            <a:pPr eaLnBrk="1" hangingPunct="1">
              <a:spcBef>
                <a:spcPts val="675"/>
              </a:spcBef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opening of Ca</a:t>
            </a:r>
            <a:r>
              <a:rPr lang="en-US" altLang="en-US" sz="22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2+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channels and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release neurotransmitters</a:t>
            </a:r>
            <a:endParaRPr lang="en-US" alt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28" name="object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963" y="712788"/>
            <a:ext cx="4570412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622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object 2"/>
          <p:cNvSpPr>
            <a:spLocks noGrp="1"/>
          </p:cNvSpPr>
          <p:nvPr>
            <p:ph type="title"/>
          </p:nvPr>
        </p:nvSpPr>
        <p:spPr>
          <a:xfrm>
            <a:off x="685800" y="292100"/>
            <a:ext cx="5510213" cy="566738"/>
          </a:xfrm>
        </p:spPr>
        <p:txBody>
          <a:bodyPr tIns="12700">
            <a:normAutofit fontScale="90000"/>
          </a:bodyPr>
          <a:lstStyle/>
          <a:p>
            <a:pPr marL="12700" algn="ctr" eaLnBrk="1" hangingPunct="1">
              <a:spcBef>
                <a:spcPts val="100"/>
              </a:spcBef>
            </a:pPr>
            <a:r>
              <a:rPr lang="en-US" altLang="en-US" sz="36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Bitter-can react in several  ways</a:t>
            </a:r>
            <a:endParaRPr lang="en-US" altLang="en-US" sz="36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851" name="object 3"/>
          <p:cNvSpPr txBox="1">
            <a:spLocks noChangeArrowheads="1"/>
          </p:cNvSpPr>
          <p:nvPr/>
        </p:nvSpPr>
        <p:spPr bwMode="auto">
          <a:xfrm>
            <a:off x="228600" y="1082675"/>
            <a:ext cx="4584700" cy="44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065" rIns="0" bIns="0">
            <a:spAutoFit/>
          </a:bodyPr>
          <a:lstStyle>
            <a:lvl1pPr marL="50800" indent="295275">
              <a:tabLst>
                <a:tab pos="346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tabLst>
                <a:tab pos="346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tabLst>
                <a:tab pos="346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tabLst>
                <a:tab pos="346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tabLst>
                <a:tab pos="346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6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6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6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6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00"/>
              </a:spcBef>
              <a:buFontTx/>
              <a:buAutoNum type="arabicPeriod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 bitter substance binds to the receptor and closes the K</a:t>
            </a:r>
            <a:r>
              <a:rPr lang="en-US" altLang="en-US" sz="22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channel → depolarization</a:t>
            </a:r>
          </a:p>
          <a:p>
            <a:pPr eaLnBrk="1" hangingPunct="1">
              <a:lnSpc>
                <a:spcPct val="120000"/>
              </a:lnSpc>
              <a:spcBef>
                <a:spcPts val="100"/>
              </a:spcBef>
              <a:buFontTx/>
              <a:buAutoNum type="arabicPeriod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 bitter substance binds to the receptor and activates the G protein-</a:t>
            </a:r>
            <a:r>
              <a:rPr lang="en-US" altLang="en-US" sz="2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gustducin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Phosphodiesterase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is activated →↓</a:t>
            </a:r>
            <a:r>
              <a:rPr lang="en-US" alt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cAMP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→ closing of K</a:t>
            </a:r>
            <a:r>
              <a:rPr lang="en-US" altLang="en-US" sz="22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channels → depolarization</a:t>
            </a:r>
          </a:p>
          <a:p>
            <a:pPr eaLnBrk="1" hangingPunct="1">
              <a:lnSpc>
                <a:spcPct val="120000"/>
              </a:lnSpc>
              <a:spcBef>
                <a:spcPts val="100"/>
              </a:spcBef>
              <a:buFontTx/>
              <a:buAutoNum type="arabicPeriod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bitter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substance </a:t>
            </a:r>
            <a:r>
              <a:rPr lang="en-US" altLang="en-US" sz="2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increses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IP3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 DAG increase: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↑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Ca</a:t>
            </a:r>
            <a:r>
              <a:rPr lang="en-US" altLang="en-US" sz="2200" baseline="30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↑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release of neurotransmitters</a:t>
            </a:r>
          </a:p>
        </p:txBody>
      </p:sp>
      <p:pic>
        <p:nvPicPr>
          <p:cNvPr id="78852" name="object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3" y="858838"/>
            <a:ext cx="4559300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024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eyeball, also known as the globe, is a 1-inch sphere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with only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about one-sixth of its surface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visible.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walls of the eyeball are made up of three layers: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sclera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choroid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and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retina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The eyeball</a:t>
            </a:r>
            <a:endParaRPr 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276600"/>
            <a:ext cx="4276725" cy="3272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57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object 2"/>
          <p:cNvSpPr>
            <a:spLocks noGrp="1"/>
          </p:cNvSpPr>
          <p:nvPr>
            <p:ph type="title"/>
          </p:nvPr>
        </p:nvSpPr>
        <p:spPr>
          <a:xfrm>
            <a:off x="1447800" y="555625"/>
            <a:ext cx="1795463" cy="566738"/>
          </a:xfrm>
        </p:spPr>
        <p:txBody>
          <a:bodyPr tIns="12700">
            <a:normAutofit fontScale="90000"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en-US" altLang="en-US" sz="36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Umami</a:t>
            </a:r>
            <a:endParaRPr lang="en-US" altLang="en-US" sz="36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75" name="object 3"/>
          <p:cNvSpPr txBox="1">
            <a:spLocks noChangeArrowheads="1"/>
          </p:cNvSpPr>
          <p:nvPr/>
        </p:nvSpPr>
        <p:spPr bwMode="auto">
          <a:xfrm>
            <a:off x="457200" y="1676400"/>
            <a:ext cx="3805238" cy="24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605" rIns="0" bIns="0">
            <a:spAutoFit/>
          </a:bodyPr>
          <a:lstStyle>
            <a:lvl1pPr marL="381000" indent="-342900">
              <a:tabLst>
                <a:tab pos="381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tabLst>
                <a:tab pos="381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tabLst>
                <a:tab pos="381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tabLst>
                <a:tab pos="381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tabLst>
                <a:tab pos="381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810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13"/>
              </a:spcBef>
              <a:buFontTx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Activation of </a:t>
            </a:r>
            <a:r>
              <a:rPr lang="en-US" alt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ionotropic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receptors for glutamate </a:t>
            </a:r>
            <a:endParaRPr lang="en-US" altLang="en-US" sz="2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8100" indent="0" eaLnBrk="1" hangingPunct="1">
              <a:spcBef>
                <a:spcPts val="113"/>
              </a:spcBef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entry of Na</a:t>
            </a:r>
            <a:r>
              <a:rPr lang="en-US" altLang="en-US" sz="22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and Ca</a:t>
            </a:r>
            <a:r>
              <a:rPr lang="en-US" altLang="en-US" sz="22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2+)</a:t>
            </a:r>
          </a:p>
          <a:p>
            <a:pPr eaLnBrk="1" hangingPunct="1">
              <a:spcBef>
                <a:spcPts val="113"/>
              </a:spcBef>
              <a:buFontTx/>
              <a:buChar char="•"/>
            </a:pPr>
            <a:endParaRPr lang="en-US" altLang="en-US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13"/>
              </a:spcBef>
              <a:buFontTx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Result: membrane depolarization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↑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neurotransmitter release</a:t>
            </a:r>
          </a:p>
        </p:txBody>
      </p:sp>
      <p:pic>
        <p:nvPicPr>
          <p:cNvPr id="79876" name="object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571500"/>
            <a:ext cx="4649787" cy="571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9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SENSE OF TASTE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" y="674688"/>
            <a:ext cx="8297863" cy="551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/>
            </a:extLst>
          </p:cNvPr>
          <p:cNvSpPr/>
          <p:nvPr/>
        </p:nvSpPr>
        <p:spPr>
          <a:xfrm>
            <a:off x="1219200" y="2590800"/>
            <a:ext cx="19812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sr-Latn-RS" b="1" dirty="0">
                <a:latin typeface="Times New Roman" pitchFamily="18" charset="0"/>
                <a:cs typeface="Times New Roman" pitchFamily="18" charset="0"/>
              </a:rPr>
              <a:t>Successful roads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/>
          <p:nvPr/>
        </p:nvSpPr>
        <p:spPr>
          <a:xfrm>
            <a:off x="2209800" y="5105400"/>
            <a:ext cx="6362700" cy="14890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Information from 2/3 of languages –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n.facialis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(VII),
From the last third – n.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glosopharingeus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(IX),
From other parts of the oral cavity – n.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vagus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(X).</a:t>
            </a:r>
            <a:endParaRPr lang="sr-Latn-R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9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object 2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647700"/>
          </a:xfrm>
        </p:spPr>
        <p:txBody>
          <a:bodyPr tIns="154508">
            <a:noAutofit/>
          </a:bodyPr>
          <a:lstStyle/>
          <a:p>
            <a:pPr marL="2127250" algn="l" eaLnBrk="1" hangingPunct="1">
              <a:spcBef>
                <a:spcPts val="100"/>
              </a:spcBef>
            </a:pP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Taste disorders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47" name="object 3"/>
          <p:cNvSpPr txBox="1">
            <a:spLocks noChangeArrowheads="1"/>
          </p:cNvSpPr>
          <p:nvPr/>
        </p:nvSpPr>
        <p:spPr bwMode="auto">
          <a:xfrm>
            <a:off x="293688" y="1154113"/>
            <a:ext cx="7989887" cy="419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605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13"/>
              </a:spcBef>
              <a:buFont typeface="Wingdings" pitchFamily="2" charset="2"/>
              <a:buChar char="Ø"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Quantitative</a:t>
            </a:r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spcBef>
                <a:spcPts val="113"/>
              </a:spcBef>
            </a:pPr>
            <a:endParaRPr lang="en-US" altLang="en-US" sz="2200" b="1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b="1" dirty="0" err="1" smtClean="0">
                <a:latin typeface="Times New Roman" pitchFamily="18" charset="0"/>
                <a:cs typeface="Times New Roman" pitchFamily="18" charset="0"/>
              </a:rPr>
              <a:t>Hypogeusia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reduced sense of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taste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b="1" dirty="0" err="1" smtClean="0">
                <a:latin typeface="Times New Roman" pitchFamily="18" charset="0"/>
                <a:cs typeface="Times New Roman" pitchFamily="18" charset="0"/>
              </a:rPr>
              <a:t>Ageusia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loss of sense of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taste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b="1" dirty="0" err="1" smtClean="0">
                <a:latin typeface="Times New Roman" pitchFamily="18" charset="0"/>
                <a:cs typeface="Times New Roman" pitchFamily="18" charset="0"/>
              </a:rPr>
              <a:t>Hypergeusia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increased sense of taste</a:t>
            </a:r>
          </a:p>
          <a:p>
            <a:pPr eaLnBrk="1" hangingPunct="1">
              <a:spcBef>
                <a:spcPts val="113"/>
              </a:spcBef>
              <a:buFont typeface="Wingdings" pitchFamily="2" charset="2"/>
              <a:buChar char="Ø"/>
            </a:pPr>
            <a:endParaRPr lang="en-US" altLang="en-US" sz="2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113"/>
              </a:spcBef>
              <a:buFont typeface="Wingdings" pitchFamily="2" charset="2"/>
              <a:buChar char="Ø"/>
            </a:pP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Qualitative</a:t>
            </a:r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spcBef>
                <a:spcPts val="113"/>
              </a:spcBef>
            </a:pPr>
            <a:endParaRPr lang="en-US" altLang="en-US" sz="2200" b="1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b="1" dirty="0" err="1" smtClean="0">
                <a:latin typeface="Times New Roman" pitchFamily="18" charset="0"/>
                <a:cs typeface="Times New Roman" pitchFamily="18" charset="0"/>
              </a:rPr>
              <a:t>Parageusia</a:t>
            </a:r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en-US" sz="2200" b="1" dirty="0" err="1">
                <a:latin typeface="Times New Roman" pitchFamily="18" charset="0"/>
                <a:cs typeface="Times New Roman" pitchFamily="18" charset="0"/>
              </a:rPr>
              <a:t>dysgeusia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sensation of unpleasant taste (metallic,</a:t>
            </a:r>
            <a:r>
              <a:rPr lang="sr-Latn-RS" alt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200" dirty="0">
                <a:latin typeface="Times New Roman" pitchFamily="18" charset="0"/>
                <a:cs typeface="Times New Roman" pitchFamily="18" charset="0"/>
              </a:rPr>
              <a:t>rancid taste etc.). It is caused by the same factors that result in loss of taste. It can be a symptom of </a:t>
            </a:r>
            <a:r>
              <a:rPr lang="en-US" altLang="en-US" sz="2200" dirty="0" smtClean="0">
                <a:latin typeface="Times New Roman" pitchFamily="18" charset="0"/>
                <a:cs typeface="Times New Roman" pitchFamily="18" charset="0"/>
              </a:rPr>
              <a:t>depression.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b="1" dirty="0" smtClean="0">
                <a:latin typeface="Times New Roman" pitchFamily="18" charset="0"/>
                <a:cs typeface="Times New Roman" pitchFamily="18" charset="0"/>
              </a:rPr>
              <a:t>Hallucinations </a:t>
            </a:r>
            <a:r>
              <a:rPr lang="en-US" altLang="en-US" sz="2200" b="1" dirty="0">
                <a:latin typeface="Times New Roman" pitchFamily="18" charset="0"/>
                <a:cs typeface="Times New Roman" pitchFamily="18" charset="0"/>
              </a:rPr>
              <a:t>of taste</a:t>
            </a:r>
          </a:p>
        </p:txBody>
      </p:sp>
    </p:spTree>
    <p:extLst>
      <p:ext uri="{BB962C8B-B14F-4D97-AF65-F5344CB8AC3E}">
        <p14:creationId xmlns:p14="http://schemas.microsoft.com/office/powerpoint/2010/main" val="159432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object 2"/>
          <p:cNvSpPr>
            <a:spLocks noGrp="1"/>
          </p:cNvSpPr>
          <p:nvPr>
            <p:ph type="title"/>
          </p:nvPr>
        </p:nvSpPr>
        <p:spPr>
          <a:xfrm>
            <a:off x="696913" y="115888"/>
            <a:ext cx="7750175" cy="647700"/>
          </a:xfrm>
        </p:spPr>
        <p:txBody>
          <a:bodyPr tIns="154508">
            <a:noAutofit/>
          </a:bodyPr>
          <a:lstStyle/>
          <a:p>
            <a:pPr marL="1687513" algn="l" eaLnBrk="1" hangingPunct="1">
              <a:spcBef>
                <a:spcPts val="100"/>
              </a:spcBef>
            </a:pPr>
            <a:r>
              <a:rPr lang="en-US" altLang="en-US" sz="3200" i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Hypogeusia</a:t>
            </a:r>
            <a:r>
              <a:rPr lang="en-US" altLang="en-US" sz="3200" i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altLang="en-US" sz="3200" i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ageusia</a:t>
            </a:r>
            <a:endParaRPr lang="en-US" altLang="en-US" sz="3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971" name="object 3"/>
          <p:cNvSpPr txBox="1">
            <a:spLocks noChangeArrowheads="1"/>
          </p:cNvSpPr>
          <p:nvPr/>
        </p:nvSpPr>
        <p:spPr bwMode="auto">
          <a:xfrm>
            <a:off x="293688" y="914400"/>
            <a:ext cx="8296275" cy="351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605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Ø"/>
            </a:pPr>
            <a:r>
              <a:rPr lang="en-US" alt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Etiology</a:t>
            </a:r>
            <a:r>
              <a:rPr lang="en-US" alt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spcBef>
                <a:spcPts val="113"/>
              </a:spcBef>
            </a:pPr>
            <a:endParaRPr lang="en-US" altLang="en-US" sz="2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genetic disorders, aging,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smoking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tongue burns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dry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mouth,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dental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problems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respiratory infections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head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 neck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radiation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insecticides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 drugs (antibiotics and </a:t>
            </a: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antihistamines)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diabetes mellitus</a:t>
            </a:r>
          </a:p>
          <a:p>
            <a:pPr marL="355600" indent="-342900" eaLnBrk="1" hangingPunct="1">
              <a:spcBef>
                <a:spcPts val="113"/>
              </a:spcBef>
              <a:buFont typeface="Wingdings" pitchFamily="2" charset="2"/>
              <a:buChar char="ü"/>
            </a:pPr>
            <a:r>
              <a:rPr lang="en-US" altLang="en-US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CNS </a:t>
            </a:r>
            <a:r>
              <a:rPr lang="en-US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disorders (bleeding, tumors, epilepsy)</a:t>
            </a:r>
          </a:p>
        </p:txBody>
      </p:sp>
      <p:pic>
        <p:nvPicPr>
          <p:cNvPr id="83972" name="object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495800"/>
            <a:ext cx="5907088" cy="235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518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27" y="685800"/>
            <a:ext cx="8001000" cy="502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51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1151</TotalTime>
  <Words>4902</Words>
  <Application>Microsoft Office PowerPoint</Application>
  <PresentationFormat>On-screen Show (4:3)</PresentationFormat>
  <Paragraphs>565</Paragraphs>
  <Slides>94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5" baseType="lpstr">
      <vt:lpstr>Concourse</vt:lpstr>
      <vt:lpstr>PowerPoint Presentation</vt:lpstr>
      <vt:lpstr>Lecture content</vt:lpstr>
      <vt:lpstr>SENSES</vt:lpstr>
      <vt:lpstr>FUNCTIONS AND STRUCTURES  OF THE EYES</vt:lpstr>
      <vt:lpstr>FUNCTIONS AND STRUCTURES  OF THE EYES</vt:lpstr>
      <vt:lpstr>FUNCTIONS AND STRUCTURES  OF THE EYES</vt:lpstr>
      <vt:lpstr>FUNCTIONS AND STRUCTURES  OF THE EYES</vt:lpstr>
      <vt:lpstr>The Lacrimal Apparatus </vt:lpstr>
      <vt:lpstr>The eyeball</vt:lpstr>
      <vt:lpstr>Walls of the Eyeball</vt:lpstr>
      <vt:lpstr>Segments of the Eyeball  </vt:lpstr>
      <vt:lpstr>Anterior Segment of the Eye</vt:lpstr>
      <vt:lpstr>Posterior Segment of the Eye</vt:lpstr>
      <vt:lpstr>Structures of the Retina  </vt:lpstr>
      <vt:lpstr>Structures of the Retina</vt:lpstr>
      <vt:lpstr>The Uvea  </vt:lpstr>
      <vt:lpstr>The Iris  </vt:lpstr>
      <vt:lpstr>The Pupil and Lens </vt:lpstr>
      <vt:lpstr>Normal Action of the Eyes</vt:lpstr>
      <vt:lpstr>PATHOLOGY OF THE EYES AND VISION</vt:lpstr>
      <vt:lpstr>Myopia</vt:lpstr>
      <vt:lpstr>Hyperopia</vt:lpstr>
      <vt:lpstr>Presbyopia</vt:lpstr>
      <vt:lpstr>PowerPoint Presentation</vt:lpstr>
      <vt:lpstr>Astigmatism</vt:lpstr>
      <vt:lpstr>Astigmatism</vt:lpstr>
      <vt:lpstr>Glaucoma  </vt:lpstr>
      <vt:lpstr>Causes of glaucoma</vt:lpstr>
      <vt:lpstr>Forms of glaucoma</vt:lpstr>
      <vt:lpstr>Forms of glaucoma</vt:lpstr>
      <vt:lpstr>Consequences of glaucoma</vt:lpstr>
      <vt:lpstr>Cataract</vt:lpstr>
      <vt:lpstr>Classification of cataract according to etiology</vt:lpstr>
      <vt:lpstr>Classification of cataract according to morphology</vt:lpstr>
      <vt:lpstr>Nuclear cataract-sclerotic</vt:lpstr>
      <vt:lpstr>Cortical cataract</vt:lpstr>
      <vt:lpstr>Biochemical and morphological changes of  the lens in diabetes mellitus</vt:lpstr>
      <vt:lpstr>Diseases of the retina</vt:lpstr>
      <vt:lpstr>Diseases of the retina</vt:lpstr>
      <vt:lpstr>Forms of macular degeneration</vt:lpstr>
      <vt:lpstr>Forms of macular degeneration</vt:lpstr>
      <vt:lpstr>Senile macular degeneration</vt:lpstr>
      <vt:lpstr>Diabetic retinopathy</vt:lpstr>
      <vt:lpstr>Disorders of the visual pathway</vt:lpstr>
      <vt:lpstr>The visual pathway</vt:lpstr>
      <vt:lpstr>PowerPoint Presentation</vt:lpstr>
      <vt:lpstr>Disorders of the visual pathway</vt:lpstr>
      <vt:lpstr>Disorders of the visual pathway</vt:lpstr>
      <vt:lpstr>FUNCTIONS OF THE EARS</vt:lpstr>
      <vt:lpstr>The Outer Ear</vt:lpstr>
      <vt:lpstr>The Middle Ear</vt:lpstr>
      <vt:lpstr>The Middle Ear</vt:lpstr>
      <vt:lpstr>The Inner Ear</vt:lpstr>
      <vt:lpstr>The Inner Ear</vt:lpstr>
      <vt:lpstr>Normal Action of the Ears</vt:lpstr>
      <vt:lpstr>PATHOLOGY OF THE EARS AND HEARING</vt:lpstr>
      <vt:lpstr>Conductive hearing loss</vt:lpstr>
      <vt:lpstr>Perceptual hearing loss</vt:lpstr>
      <vt:lpstr>Conductive vs. Perceptual hearing loss</vt:lpstr>
      <vt:lpstr>Conductive vs. Perceptual hearing loss</vt:lpstr>
      <vt:lpstr>Noise-Induced Hearing Loss</vt:lpstr>
      <vt:lpstr>Noise-Induced Hearing Loss</vt:lpstr>
      <vt:lpstr>BALANCE DISORDERS </vt:lpstr>
      <vt:lpstr>Balance is maintained by three sensory systems: vestibular, vision and proprioceptive</vt:lpstr>
      <vt:lpstr>Vestibular system</vt:lpstr>
      <vt:lpstr>Vestibular system</vt:lpstr>
      <vt:lpstr>Peripheral part of the sense of balance</vt:lpstr>
      <vt:lpstr>Peripheral part of the sense of balance</vt:lpstr>
      <vt:lpstr>Disorders of the vestibular system cause:</vt:lpstr>
      <vt:lpstr>Vertigo</vt:lpstr>
      <vt:lpstr>Vestibular vertigo</vt:lpstr>
      <vt:lpstr>Benign paroxysmal positional vertigo</vt:lpstr>
      <vt:lpstr>Meniere's disease</vt:lpstr>
      <vt:lpstr>PowerPoint Presentation</vt:lpstr>
      <vt:lpstr>Nystagmus</vt:lpstr>
      <vt:lpstr>Nystagmus</vt:lpstr>
      <vt:lpstr>SENSE OF SMELL</vt:lpstr>
      <vt:lpstr>Sense of smell</vt:lpstr>
      <vt:lpstr>PowerPoint Presentation</vt:lpstr>
      <vt:lpstr>PowerPoint Presentation</vt:lpstr>
      <vt:lpstr>Disorders of the sense of smell</vt:lpstr>
      <vt:lpstr>Hypoosmia and anosmia</vt:lpstr>
      <vt:lpstr>SENSE OF TASTE</vt:lpstr>
      <vt:lpstr>The bud consists of:</vt:lpstr>
      <vt:lpstr>Physiology of taste</vt:lpstr>
      <vt:lpstr>Bitter</vt:lpstr>
      <vt:lpstr>Mechanism of taste sensation stimulation</vt:lpstr>
      <vt:lpstr>Sweet</vt:lpstr>
      <vt:lpstr>Bitter-can react in several  ways</vt:lpstr>
      <vt:lpstr>Umami</vt:lpstr>
      <vt:lpstr>SENSE OF TASTE</vt:lpstr>
      <vt:lpstr>Taste disorders</vt:lpstr>
      <vt:lpstr>Hypogeusia and ageusia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88</cp:revision>
  <dcterms:created xsi:type="dcterms:W3CDTF">2024-04-08T10:07:52Z</dcterms:created>
  <dcterms:modified xsi:type="dcterms:W3CDTF">2024-04-14T12:08:22Z</dcterms:modified>
</cp:coreProperties>
</file>